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59"/>
  </p:notesMasterIdLst>
  <p:handoutMasterIdLst>
    <p:handoutMasterId r:id="rId60"/>
  </p:handoutMasterIdLst>
  <p:sldIdLst>
    <p:sldId id="257" r:id="rId5"/>
    <p:sldId id="338" r:id="rId6"/>
    <p:sldId id="483" r:id="rId7"/>
    <p:sldId id="406" r:id="rId8"/>
    <p:sldId id="336" r:id="rId9"/>
    <p:sldId id="407" r:id="rId10"/>
    <p:sldId id="341" r:id="rId11"/>
    <p:sldId id="484" r:id="rId12"/>
    <p:sldId id="524" r:id="rId13"/>
    <p:sldId id="486" r:id="rId14"/>
    <p:sldId id="353" r:id="rId15"/>
    <p:sldId id="354" r:id="rId16"/>
    <p:sldId id="355" r:id="rId17"/>
    <p:sldId id="356" r:id="rId18"/>
    <p:sldId id="358" r:id="rId19"/>
    <p:sldId id="360" r:id="rId20"/>
    <p:sldId id="363" r:id="rId21"/>
    <p:sldId id="364" r:id="rId22"/>
    <p:sldId id="367" r:id="rId23"/>
    <p:sldId id="368" r:id="rId24"/>
    <p:sldId id="409" r:id="rId25"/>
    <p:sldId id="410" r:id="rId26"/>
    <p:sldId id="487" r:id="rId27"/>
    <p:sldId id="497" r:id="rId28"/>
    <p:sldId id="425" r:id="rId29"/>
    <p:sldId id="474" r:id="rId30"/>
    <p:sldId id="488" r:id="rId31"/>
    <p:sldId id="528" r:id="rId32"/>
    <p:sldId id="419" r:id="rId33"/>
    <p:sldId id="411" r:id="rId34"/>
    <p:sldId id="412" r:id="rId35"/>
    <p:sldId id="413" r:id="rId36"/>
    <p:sldId id="414" r:id="rId37"/>
    <p:sldId id="415" r:id="rId38"/>
    <p:sldId id="418" r:id="rId39"/>
    <p:sldId id="529" r:id="rId40"/>
    <p:sldId id="421" r:id="rId41"/>
    <p:sldId id="423" r:id="rId42"/>
    <p:sldId id="420" r:id="rId43"/>
    <p:sldId id="494" r:id="rId44"/>
    <p:sldId id="432" r:id="rId45"/>
    <p:sldId id="417" r:id="rId46"/>
    <p:sldId id="475" r:id="rId47"/>
    <p:sldId id="461" r:id="rId48"/>
    <p:sldId id="530" r:id="rId49"/>
    <p:sldId id="428" r:id="rId50"/>
    <p:sldId id="429" r:id="rId51"/>
    <p:sldId id="535" r:id="rId52"/>
    <p:sldId id="536" r:id="rId53"/>
    <p:sldId id="433" r:id="rId54"/>
    <p:sldId id="489" r:id="rId55"/>
    <p:sldId id="472" r:id="rId56"/>
    <p:sldId id="467" r:id="rId57"/>
    <p:sldId id="493" r:id="rId58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FCE50F-360B-924C-B478-BABE53DF9A4D}">
          <p14:sldIdLst>
            <p14:sldId id="257"/>
            <p14:sldId id="338"/>
            <p14:sldId id="483"/>
            <p14:sldId id="406"/>
            <p14:sldId id="336"/>
            <p14:sldId id="407"/>
            <p14:sldId id="341"/>
            <p14:sldId id="484"/>
            <p14:sldId id="524"/>
            <p14:sldId id="486"/>
            <p14:sldId id="353"/>
            <p14:sldId id="354"/>
            <p14:sldId id="355"/>
            <p14:sldId id="356"/>
            <p14:sldId id="358"/>
            <p14:sldId id="360"/>
            <p14:sldId id="363"/>
            <p14:sldId id="364"/>
            <p14:sldId id="367"/>
            <p14:sldId id="368"/>
            <p14:sldId id="409"/>
            <p14:sldId id="410"/>
            <p14:sldId id="487"/>
            <p14:sldId id="497"/>
            <p14:sldId id="425"/>
            <p14:sldId id="474"/>
            <p14:sldId id="488"/>
            <p14:sldId id="528"/>
            <p14:sldId id="419"/>
            <p14:sldId id="411"/>
            <p14:sldId id="412"/>
            <p14:sldId id="413"/>
            <p14:sldId id="414"/>
            <p14:sldId id="415"/>
            <p14:sldId id="418"/>
            <p14:sldId id="529"/>
            <p14:sldId id="421"/>
            <p14:sldId id="423"/>
            <p14:sldId id="420"/>
            <p14:sldId id="494"/>
            <p14:sldId id="432"/>
            <p14:sldId id="417"/>
            <p14:sldId id="475"/>
            <p14:sldId id="461"/>
            <p14:sldId id="530"/>
            <p14:sldId id="428"/>
            <p14:sldId id="429"/>
            <p14:sldId id="535"/>
            <p14:sldId id="536"/>
            <p14:sldId id="433"/>
            <p14:sldId id="489"/>
            <p14:sldId id="472"/>
            <p14:sldId id="467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86391"/>
  </p:normalViewPr>
  <p:slideViewPr>
    <p:cSldViewPr snapToGrid="0">
      <p:cViewPr>
        <p:scale>
          <a:sx n="126" d="100"/>
          <a:sy n="126" d="100"/>
        </p:scale>
        <p:origin x="600" y="256"/>
      </p:cViewPr>
      <p:guideLst/>
    </p:cSldViewPr>
  </p:slideViewPr>
  <p:outlineViewPr>
    <p:cViewPr>
      <p:scale>
        <a:sx n="33" d="100"/>
        <a:sy n="33" d="100"/>
      </p:scale>
      <p:origin x="0" y="-149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84AC2-72CC-4022-9958-F6780E274A4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D3AD8A8-D493-4031-AE25-CBA2DEA5A9CA}">
      <dgm:prSet phldrT="[Text]"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SURADNIČKO UČENJE</a:t>
          </a:r>
          <a:endParaRPr lang="hr-HR" sz="1200" dirty="0">
            <a:latin typeface="Times New Roman" pitchFamily="18" charset="0"/>
            <a:cs typeface="Times New Roman" pitchFamily="18" charset="0"/>
          </a:endParaRPr>
        </a:p>
      </dgm:t>
    </dgm:pt>
    <dgm:pt modelId="{160AA475-BDD1-4EBB-A85D-550606CCEF54}" type="parTrans" cxnId="{1542B97E-67E9-4DBE-952A-602B91AAD9F7}">
      <dgm:prSet/>
      <dgm:spPr/>
      <dgm:t>
        <a:bodyPr/>
        <a:lstStyle/>
        <a:p>
          <a:endParaRPr lang="hr-HR"/>
        </a:p>
      </dgm:t>
    </dgm:pt>
    <dgm:pt modelId="{692A7840-8F3F-498C-A3E7-39D80A8CB884}" type="sibTrans" cxnId="{1542B97E-67E9-4DBE-952A-602B91AAD9F7}">
      <dgm:prSet/>
      <dgm:spPr/>
      <dgm:t>
        <a:bodyPr/>
        <a:lstStyle/>
        <a:p>
          <a:endParaRPr lang="hr-HR"/>
        </a:p>
      </dgm:t>
    </dgm:pt>
    <dgm:pt modelId="{B875D020-7D8B-4F2C-8A46-7BBFA12D5DED}">
      <dgm:prSet phldrT="[Text]"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PREDNOSTI</a:t>
          </a:r>
          <a:endParaRPr lang="hr-HR" sz="1200" dirty="0">
            <a:latin typeface="Times New Roman" pitchFamily="18" charset="0"/>
            <a:cs typeface="Times New Roman" pitchFamily="18" charset="0"/>
          </a:endParaRPr>
        </a:p>
      </dgm:t>
    </dgm:pt>
    <dgm:pt modelId="{484EF39C-6928-4E1F-A555-9165B545A89B}" type="parTrans" cxnId="{73339349-5C39-4EC5-BF49-2FA646A9585E}">
      <dgm:prSet/>
      <dgm:spPr/>
      <dgm:t>
        <a:bodyPr/>
        <a:lstStyle/>
        <a:p>
          <a:endParaRPr lang="hr-HR"/>
        </a:p>
      </dgm:t>
    </dgm:pt>
    <dgm:pt modelId="{D9F6D72C-FD10-4617-A22B-4C939C6B42D3}" type="sibTrans" cxnId="{73339349-5C39-4EC5-BF49-2FA646A9585E}">
      <dgm:prSet/>
      <dgm:spPr/>
      <dgm:t>
        <a:bodyPr/>
        <a:lstStyle/>
        <a:p>
          <a:endParaRPr lang="hr-HR"/>
        </a:p>
      </dgm:t>
    </dgm:pt>
    <dgm:pt modelId="{2B2C6D5C-08DA-4CB4-A96C-4FF642AE7069}">
      <dgm:prSet phldrT="[Text]"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NEDOSTACI</a:t>
          </a:r>
          <a:endParaRPr lang="hr-HR" sz="1200" dirty="0">
            <a:latin typeface="Times New Roman" pitchFamily="18" charset="0"/>
            <a:cs typeface="Times New Roman" pitchFamily="18" charset="0"/>
          </a:endParaRPr>
        </a:p>
      </dgm:t>
    </dgm:pt>
    <dgm:pt modelId="{D6F35133-88F0-402B-8B59-CC565F3E04CC}" type="parTrans" cxnId="{1C495B52-4FA8-496B-B8C6-72AAE1DC12EB}">
      <dgm:prSet/>
      <dgm:spPr/>
      <dgm:t>
        <a:bodyPr/>
        <a:lstStyle/>
        <a:p>
          <a:endParaRPr lang="hr-HR"/>
        </a:p>
      </dgm:t>
    </dgm:pt>
    <dgm:pt modelId="{C0668893-52C4-4B71-99FF-8F1AA1B6B9FF}" type="sibTrans" cxnId="{1C495B52-4FA8-496B-B8C6-72AAE1DC12EB}">
      <dgm:prSet/>
      <dgm:spPr/>
      <dgm:t>
        <a:bodyPr/>
        <a:lstStyle/>
        <a:p>
          <a:endParaRPr lang="hr-HR"/>
        </a:p>
      </dgm:t>
    </dgm:pt>
    <dgm:pt modelId="{1A40CA7F-DF5F-4A31-A84A-6250EB6E6A37}">
      <dgm:prSet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Neprikladan prostor, premalo vremena.</a:t>
          </a:r>
        </a:p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Nedisciplina, nespremnost, neodgovornost.</a:t>
          </a:r>
        </a:p>
      </dgm:t>
    </dgm:pt>
    <dgm:pt modelId="{3F3CF0C1-6703-4401-B1DC-8784A12D3FAA}" type="parTrans" cxnId="{AD64D700-342C-471F-895B-6F9BEBAE6FEC}">
      <dgm:prSet/>
      <dgm:spPr/>
      <dgm:t>
        <a:bodyPr/>
        <a:lstStyle/>
        <a:p>
          <a:endParaRPr lang="hr-HR"/>
        </a:p>
      </dgm:t>
    </dgm:pt>
    <dgm:pt modelId="{481FAEE0-46DE-480C-9CC6-BB6237C79FC9}" type="sibTrans" cxnId="{AD64D700-342C-471F-895B-6F9BEBAE6FEC}">
      <dgm:prSet/>
      <dgm:spPr/>
      <dgm:t>
        <a:bodyPr/>
        <a:lstStyle/>
        <a:p>
          <a:endParaRPr lang="hr-HR"/>
        </a:p>
      </dgm:t>
    </dgm:pt>
    <dgm:pt modelId="{062395A1-2EB7-416C-AD75-7124E7BA09B9}">
      <dgm:prSet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Pomaže ostvarivanju kontakta među sudionicima, razmjenu iskustava, ideja i stavova.</a:t>
          </a:r>
        </a:p>
      </dgm:t>
    </dgm:pt>
    <dgm:pt modelId="{4CC6FFA5-FAE8-4A88-94C1-A72F5D8BDBE7}" type="sibTrans" cxnId="{F4E1FA80-CDE7-48C0-8A7B-0C81C61745E1}">
      <dgm:prSet/>
      <dgm:spPr/>
      <dgm:t>
        <a:bodyPr/>
        <a:lstStyle/>
        <a:p>
          <a:endParaRPr lang="hr-HR"/>
        </a:p>
      </dgm:t>
    </dgm:pt>
    <dgm:pt modelId="{66AC6AA6-E4D8-474F-B2BD-BEA79F651DEB}" type="parTrans" cxnId="{F4E1FA80-CDE7-48C0-8A7B-0C81C61745E1}">
      <dgm:prSet/>
      <dgm:spPr/>
      <dgm:t>
        <a:bodyPr/>
        <a:lstStyle/>
        <a:p>
          <a:endParaRPr lang="hr-HR"/>
        </a:p>
      </dgm:t>
    </dgm:pt>
    <dgm:pt modelId="{7A479A0E-E172-4923-9D86-84EEA0FBE702}">
      <dgm:prSet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Potiče razvoj samodiscipline, timski rad;</a:t>
          </a:r>
        </a:p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Trajnije zadržavanje znanja.</a:t>
          </a:r>
        </a:p>
      </dgm:t>
    </dgm:pt>
    <dgm:pt modelId="{C4DB650E-8EFF-4525-B763-E0EEAF2EAC33}" type="parTrans" cxnId="{1D4912DE-E21A-4393-8BD1-8C15162F7739}">
      <dgm:prSet/>
      <dgm:spPr/>
      <dgm:t>
        <a:bodyPr/>
        <a:lstStyle/>
        <a:p>
          <a:endParaRPr lang="hr-HR"/>
        </a:p>
      </dgm:t>
    </dgm:pt>
    <dgm:pt modelId="{6E33FAC9-74C7-4641-8613-6BD3560C2799}" type="sibTrans" cxnId="{1D4912DE-E21A-4393-8BD1-8C15162F7739}">
      <dgm:prSet/>
      <dgm:spPr/>
      <dgm:t>
        <a:bodyPr/>
        <a:lstStyle/>
        <a:p>
          <a:endParaRPr lang="hr-HR"/>
        </a:p>
      </dgm:t>
    </dgm:pt>
    <dgm:pt modelId="{F786BC55-05C8-4B1F-B189-7AE406248D25}">
      <dgm:prSet custT="1"/>
      <dgm:spPr>
        <a:solidFill>
          <a:schemeClr val="tx1"/>
        </a:solidFill>
      </dgm:spPr>
      <dgm:t>
        <a:bodyPr/>
        <a:lstStyle/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Sudionici lako izgube pravi smjer u obavljanju zadataka;</a:t>
          </a:r>
        </a:p>
        <a:p>
          <a:r>
            <a:rPr lang="hr-HR" sz="1200" dirty="0" smtClean="0">
              <a:latin typeface="Times New Roman" pitchFamily="18" charset="0"/>
              <a:cs typeface="Times New Roman" pitchFamily="18" charset="0"/>
            </a:rPr>
            <a:t>Neki se sudionici pretjerano nameću u grupi, a neki su neaktivni.</a:t>
          </a:r>
        </a:p>
      </dgm:t>
    </dgm:pt>
    <dgm:pt modelId="{E0C6605C-A8B7-426F-9A85-B8901FFBDF12}" type="parTrans" cxnId="{3F6130A9-C65B-410C-8349-463489857EBF}">
      <dgm:prSet/>
      <dgm:spPr/>
      <dgm:t>
        <a:bodyPr/>
        <a:lstStyle/>
        <a:p>
          <a:endParaRPr lang="hr-HR"/>
        </a:p>
      </dgm:t>
    </dgm:pt>
    <dgm:pt modelId="{1634BBAC-CC5E-4DF4-899A-2218A378698E}" type="sibTrans" cxnId="{3F6130A9-C65B-410C-8349-463489857EBF}">
      <dgm:prSet/>
      <dgm:spPr/>
      <dgm:t>
        <a:bodyPr/>
        <a:lstStyle/>
        <a:p>
          <a:endParaRPr lang="hr-HR"/>
        </a:p>
      </dgm:t>
    </dgm:pt>
    <dgm:pt modelId="{D8BB103B-0D06-4DC0-B14F-A59037763ACD}" type="pres">
      <dgm:prSet presAssocID="{94884AC2-72CC-4022-9958-F6780E274A4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123D4AB-1142-4A9F-AC78-BF383BF98D30}" type="pres">
      <dgm:prSet presAssocID="{CD3AD8A8-D493-4031-AE25-CBA2DEA5A9CA}" presName="root1" presStyleCnt="0"/>
      <dgm:spPr/>
    </dgm:pt>
    <dgm:pt modelId="{28402F06-E59D-49D5-9A9C-6A05611D0BE5}" type="pres">
      <dgm:prSet presAssocID="{CD3AD8A8-D493-4031-AE25-CBA2DEA5A9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10A01B2-DE85-46AF-A84C-768D550E8761}" type="pres">
      <dgm:prSet presAssocID="{CD3AD8A8-D493-4031-AE25-CBA2DEA5A9CA}" presName="level2hierChild" presStyleCnt="0"/>
      <dgm:spPr/>
    </dgm:pt>
    <dgm:pt modelId="{3951124D-56F9-4E18-8101-B14296CFDDE6}" type="pres">
      <dgm:prSet presAssocID="{484EF39C-6928-4E1F-A555-9165B545A89B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ADC305D8-370B-4D64-88E8-70FC2AA3B2FF}" type="pres">
      <dgm:prSet presAssocID="{484EF39C-6928-4E1F-A555-9165B545A89B}" presName="connTx" presStyleLbl="parChTrans1D2" presStyleIdx="0" presStyleCnt="2"/>
      <dgm:spPr/>
      <dgm:t>
        <a:bodyPr/>
        <a:lstStyle/>
        <a:p>
          <a:endParaRPr lang="hr-HR"/>
        </a:p>
      </dgm:t>
    </dgm:pt>
    <dgm:pt modelId="{BF5BCCA6-7F7D-406B-8959-857B691EE911}" type="pres">
      <dgm:prSet presAssocID="{B875D020-7D8B-4F2C-8A46-7BBFA12D5DED}" presName="root2" presStyleCnt="0"/>
      <dgm:spPr/>
    </dgm:pt>
    <dgm:pt modelId="{D15343E0-1DC8-4A22-B5B0-C947623E3587}" type="pres">
      <dgm:prSet presAssocID="{B875D020-7D8B-4F2C-8A46-7BBFA12D5DE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C6189EA-8FF1-4695-AD82-64ED329DDAB1}" type="pres">
      <dgm:prSet presAssocID="{B875D020-7D8B-4F2C-8A46-7BBFA12D5DED}" presName="level3hierChild" presStyleCnt="0"/>
      <dgm:spPr/>
    </dgm:pt>
    <dgm:pt modelId="{D0177E86-D96F-4D7F-B103-9FD67327411B}" type="pres">
      <dgm:prSet presAssocID="{66AC6AA6-E4D8-474F-B2BD-BEA79F651DEB}" presName="conn2-1" presStyleLbl="parChTrans1D3" presStyleIdx="0" presStyleCnt="4"/>
      <dgm:spPr/>
      <dgm:t>
        <a:bodyPr/>
        <a:lstStyle/>
        <a:p>
          <a:endParaRPr lang="hr-HR"/>
        </a:p>
      </dgm:t>
    </dgm:pt>
    <dgm:pt modelId="{14DFDA89-F9CC-4E5C-A675-ED28BB15EC22}" type="pres">
      <dgm:prSet presAssocID="{66AC6AA6-E4D8-474F-B2BD-BEA79F651DEB}" presName="connTx" presStyleLbl="parChTrans1D3" presStyleIdx="0" presStyleCnt="4"/>
      <dgm:spPr/>
      <dgm:t>
        <a:bodyPr/>
        <a:lstStyle/>
        <a:p>
          <a:endParaRPr lang="hr-HR"/>
        </a:p>
      </dgm:t>
    </dgm:pt>
    <dgm:pt modelId="{4A4881D9-F7DA-4639-A308-A71E114F1AB7}" type="pres">
      <dgm:prSet presAssocID="{062395A1-2EB7-416C-AD75-7124E7BA09B9}" presName="root2" presStyleCnt="0"/>
      <dgm:spPr/>
    </dgm:pt>
    <dgm:pt modelId="{3710D2ED-68BF-438C-A4C8-5747C1A7B665}" type="pres">
      <dgm:prSet presAssocID="{062395A1-2EB7-416C-AD75-7124E7BA09B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6623634-3F69-44E8-9E8D-CB47DB14F041}" type="pres">
      <dgm:prSet presAssocID="{062395A1-2EB7-416C-AD75-7124E7BA09B9}" presName="level3hierChild" presStyleCnt="0"/>
      <dgm:spPr/>
    </dgm:pt>
    <dgm:pt modelId="{B12321EA-FDCD-46DE-9E87-9C8F61244280}" type="pres">
      <dgm:prSet presAssocID="{C4DB650E-8EFF-4525-B763-E0EEAF2EAC33}" presName="conn2-1" presStyleLbl="parChTrans1D3" presStyleIdx="1" presStyleCnt="4"/>
      <dgm:spPr/>
      <dgm:t>
        <a:bodyPr/>
        <a:lstStyle/>
        <a:p>
          <a:endParaRPr lang="hr-HR"/>
        </a:p>
      </dgm:t>
    </dgm:pt>
    <dgm:pt modelId="{2E4C0621-04A7-4B0E-9BF7-69F91E095664}" type="pres">
      <dgm:prSet presAssocID="{C4DB650E-8EFF-4525-B763-E0EEAF2EAC33}" presName="connTx" presStyleLbl="parChTrans1D3" presStyleIdx="1" presStyleCnt="4"/>
      <dgm:spPr/>
      <dgm:t>
        <a:bodyPr/>
        <a:lstStyle/>
        <a:p>
          <a:endParaRPr lang="hr-HR"/>
        </a:p>
      </dgm:t>
    </dgm:pt>
    <dgm:pt modelId="{B0E6E6DB-0BBB-4C99-84CC-273960B00A75}" type="pres">
      <dgm:prSet presAssocID="{7A479A0E-E172-4923-9D86-84EEA0FBE702}" presName="root2" presStyleCnt="0"/>
      <dgm:spPr/>
    </dgm:pt>
    <dgm:pt modelId="{EF2413BD-2382-48B5-B728-AA130ADC72A5}" type="pres">
      <dgm:prSet presAssocID="{7A479A0E-E172-4923-9D86-84EEA0FBE70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5CCC39-2F15-4DAA-85D8-84CA7B12961B}" type="pres">
      <dgm:prSet presAssocID="{7A479A0E-E172-4923-9D86-84EEA0FBE702}" presName="level3hierChild" presStyleCnt="0"/>
      <dgm:spPr/>
    </dgm:pt>
    <dgm:pt modelId="{A24A9574-2927-46A6-9818-CF8A4411AB68}" type="pres">
      <dgm:prSet presAssocID="{D6F35133-88F0-402B-8B59-CC565F3E04CC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63384AC5-C8DB-43C8-9185-7B6C08600167}" type="pres">
      <dgm:prSet presAssocID="{D6F35133-88F0-402B-8B59-CC565F3E04CC}" presName="connTx" presStyleLbl="parChTrans1D2" presStyleIdx="1" presStyleCnt="2"/>
      <dgm:spPr/>
      <dgm:t>
        <a:bodyPr/>
        <a:lstStyle/>
        <a:p>
          <a:endParaRPr lang="hr-HR"/>
        </a:p>
      </dgm:t>
    </dgm:pt>
    <dgm:pt modelId="{AE466F28-AC91-41A2-B1B1-078B87697E04}" type="pres">
      <dgm:prSet presAssocID="{2B2C6D5C-08DA-4CB4-A96C-4FF642AE7069}" presName="root2" presStyleCnt="0"/>
      <dgm:spPr/>
    </dgm:pt>
    <dgm:pt modelId="{C96A2DE1-7823-4E03-BBE9-EEAB1C148751}" type="pres">
      <dgm:prSet presAssocID="{2B2C6D5C-08DA-4CB4-A96C-4FF642AE706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19F7B2B-CD3C-4835-97B3-F45BE9AD2040}" type="pres">
      <dgm:prSet presAssocID="{2B2C6D5C-08DA-4CB4-A96C-4FF642AE7069}" presName="level3hierChild" presStyleCnt="0"/>
      <dgm:spPr/>
    </dgm:pt>
    <dgm:pt modelId="{E5CDA820-7B33-49F8-8F57-A7FEF3AF5E3B}" type="pres">
      <dgm:prSet presAssocID="{3F3CF0C1-6703-4401-B1DC-8784A12D3FAA}" presName="conn2-1" presStyleLbl="parChTrans1D3" presStyleIdx="2" presStyleCnt="4"/>
      <dgm:spPr/>
      <dgm:t>
        <a:bodyPr/>
        <a:lstStyle/>
        <a:p>
          <a:endParaRPr lang="hr-HR"/>
        </a:p>
      </dgm:t>
    </dgm:pt>
    <dgm:pt modelId="{264A1177-0E5A-4B80-92C2-E7C70744C397}" type="pres">
      <dgm:prSet presAssocID="{3F3CF0C1-6703-4401-B1DC-8784A12D3FAA}" presName="connTx" presStyleLbl="parChTrans1D3" presStyleIdx="2" presStyleCnt="4"/>
      <dgm:spPr/>
      <dgm:t>
        <a:bodyPr/>
        <a:lstStyle/>
        <a:p>
          <a:endParaRPr lang="hr-HR"/>
        </a:p>
      </dgm:t>
    </dgm:pt>
    <dgm:pt modelId="{243D753B-B6C0-4157-8FDD-C7CEE6EC0A20}" type="pres">
      <dgm:prSet presAssocID="{1A40CA7F-DF5F-4A31-A84A-6250EB6E6A37}" presName="root2" presStyleCnt="0"/>
      <dgm:spPr/>
    </dgm:pt>
    <dgm:pt modelId="{35D53CB7-F580-4980-96CE-750F6DE19DF9}" type="pres">
      <dgm:prSet presAssocID="{1A40CA7F-DF5F-4A31-A84A-6250EB6E6A3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165BD86-F0BA-4A5D-A534-5DFB982B21F5}" type="pres">
      <dgm:prSet presAssocID="{1A40CA7F-DF5F-4A31-A84A-6250EB6E6A37}" presName="level3hierChild" presStyleCnt="0"/>
      <dgm:spPr/>
    </dgm:pt>
    <dgm:pt modelId="{30B33E05-CF7F-4D01-881F-6208972A4612}" type="pres">
      <dgm:prSet presAssocID="{E0C6605C-A8B7-426F-9A85-B8901FFBDF12}" presName="conn2-1" presStyleLbl="parChTrans1D3" presStyleIdx="3" presStyleCnt="4"/>
      <dgm:spPr/>
      <dgm:t>
        <a:bodyPr/>
        <a:lstStyle/>
        <a:p>
          <a:endParaRPr lang="hr-HR"/>
        </a:p>
      </dgm:t>
    </dgm:pt>
    <dgm:pt modelId="{5E898CF2-BEDD-4089-A9D8-564B750F6CC2}" type="pres">
      <dgm:prSet presAssocID="{E0C6605C-A8B7-426F-9A85-B8901FFBDF12}" presName="connTx" presStyleLbl="parChTrans1D3" presStyleIdx="3" presStyleCnt="4"/>
      <dgm:spPr/>
      <dgm:t>
        <a:bodyPr/>
        <a:lstStyle/>
        <a:p>
          <a:endParaRPr lang="hr-HR"/>
        </a:p>
      </dgm:t>
    </dgm:pt>
    <dgm:pt modelId="{643880ED-1009-4C44-A7B9-FC4E3FBF1784}" type="pres">
      <dgm:prSet presAssocID="{F786BC55-05C8-4B1F-B189-7AE406248D25}" presName="root2" presStyleCnt="0"/>
      <dgm:spPr/>
    </dgm:pt>
    <dgm:pt modelId="{430D5153-96B2-40FA-A1A1-E17045A679E8}" type="pres">
      <dgm:prSet presAssocID="{F786BC55-05C8-4B1F-B189-7AE406248D2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4F02014-EFE4-4AB6-BFC8-E9CEAB10A801}" type="pres">
      <dgm:prSet presAssocID="{F786BC55-05C8-4B1F-B189-7AE406248D25}" presName="level3hierChild" presStyleCnt="0"/>
      <dgm:spPr/>
    </dgm:pt>
  </dgm:ptLst>
  <dgm:cxnLst>
    <dgm:cxn modelId="{2E2F5C14-61BD-7543-A4C1-2541182DDB0F}" type="presOf" srcId="{C4DB650E-8EFF-4525-B763-E0EEAF2EAC33}" destId="{B12321EA-FDCD-46DE-9E87-9C8F61244280}" srcOrd="0" destOrd="0" presId="urn:microsoft.com/office/officeart/2005/8/layout/hierarchy2"/>
    <dgm:cxn modelId="{AD64D700-342C-471F-895B-6F9BEBAE6FEC}" srcId="{2B2C6D5C-08DA-4CB4-A96C-4FF642AE7069}" destId="{1A40CA7F-DF5F-4A31-A84A-6250EB6E6A37}" srcOrd="0" destOrd="0" parTransId="{3F3CF0C1-6703-4401-B1DC-8784A12D3FAA}" sibTransId="{481FAEE0-46DE-480C-9CC6-BB6237C79FC9}"/>
    <dgm:cxn modelId="{AB595875-5947-7F4E-A71E-ABB0F1502A87}" type="presOf" srcId="{CD3AD8A8-D493-4031-AE25-CBA2DEA5A9CA}" destId="{28402F06-E59D-49D5-9A9C-6A05611D0BE5}" srcOrd="0" destOrd="0" presId="urn:microsoft.com/office/officeart/2005/8/layout/hierarchy2"/>
    <dgm:cxn modelId="{750A7B29-1679-C34E-98EC-872EF1DBC21B}" type="presOf" srcId="{F786BC55-05C8-4B1F-B189-7AE406248D25}" destId="{430D5153-96B2-40FA-A1A1-E17045A679E8}" srcOrd="0" destOrd="0" presId="urn:microsoft.com/office/officeart/2005/8/layout/hierarchy2"/>
    <dgm:cxn modelId="{6404ECDB-957E-E248-BCC9-7B71DDB31E03}" type="presOf" srcId="{3F3CF0C1-6703-4401-B1DC-8784A12D3FAA}" destId="{264A1177-0E5A-4B80-92C2-E7C70744C397}" srcOrd="1" destOrd="0" presId="urn:microsoft.com/office/officeart/2005/8/layout/hierarchy2"/>
    <dgm:cxn modelId="{B727D5A6-F5D7-7649-8F38-0641F8B10B91}" type="presOf" srcId="{1A40CA7F-DF5F-4A31-A84A-6250EB6E6A37}" destId="{35D53CB7-F580-4980-96CE-750F6DE19DF9}" srcOrd="0" destOrd="0" presId="urn:microsoft.com/office/officeart/2005/8/layout/hierarchy2"/>
    <dgm:cxn modelId="{9D7FC4C9-EB6A-AD41-9ADA-E8326034048A}" type="presOf" srcId="{484EF39C-6928-4E1F-A555-9165B545A89B}" destId="{3951124D-56F9-4E18-8101-B14296CFDDE6}" srcOrd="0" destOrd="0" presId="urn:microsoft.com/office/officeart/2005/8/layout/hierarchy2"/>
    <dgm:cxn modelId="{C5884EE4-0B13-B44B-8E37-D969C3017830}" type="presOf" srcId="{C4DB650E-8EFF-4525-B763-E0EEAF2EAC33}" destId="{2E4C0621-04A7-4B0E-9BF7-69F91E095664}" srcOrd="1" destOrd="0" presId="urn:microsoft.com/office/officeart/2005/8/layout/hierarchy2"/>
    <dgm:cxn modelId="{3E426204-85F2-CF47-9353-9AA0C694A2C6}" type="presOf" srcId="{66AC6AA6-E4D8-474F-B2BD-BEA79F651DEB}" destId="{D0177E86-D96F-4D7F-B103-9FD67327411B}" srcOrd="0" destOrd="0" presId="urn:microsoft.com/office/officeart/2005/8/layout/hierarchy2"/>
    <dgm:cxn modelId="{A9FE175B-8D82-124C-8A46-71B0910EB93F}" type="presOf" srcId="{D6F35133-88F0-402B-8B59-CC565F3E04CC}" destId="{63384AC5-C8DB-43C8-9185-7B6C08600167}" srcOrd="1" destOrd="0" presId="urn:microsoft.com/office/officeart/2005/8/layout/hierarchy2"/>
    <dgm:cxn modelId="{570E4DBD-E12C-4447-A155-8CDDC1E4CA66}" type="presOf" srcId="{B875D020-7D8B-4F2C-8A46-7BBFA12D5DED}" destId="{D15343E0-1DC8-4A22-B5B0-C947623E3587}" srcOrd="0" destOrd="0" presId="urn:microsoft.com/office/officeart/2005/8/layout/hierarchy2"/>
    <dgm:cxn modelId="{564B1814-5A7E-634B-BF05-B3D590BC27C8}" type="presOf" srcId="{94884AC2-72CC-4022-9958-F6780E274A4B}" destId="{D8BB103B-0D06-4DC0-B14F-A59037763ACD}" srcOrd="0" destOrd="0" presId="urn:microsoft.com/office/officeart/2005/8/layout/hierarchy2"/>
    <dgm:cxn modelId="{1C495B52-4FA8-496B-B8C6-72AAE1DC12EB}" srcId="{CD3AD8A8-D493-4031-AE25-CBA2DEA5A9CA}" destId="{2B2C6D5C-08DA-4CB4-A96C-4FF642AE7069}" srcOrd="1" destOrd="0" parTransId="{D6F35133-88F0-402B-8B59-CC565F3E04CC}" sibTransId="{C0668893-52C4-4B71-99FF-8F1AA1B6B9FF}"/>
    <dgm:cxn modelId="{C4003440-A107-254C-B99B-03F9792E9D17}" type="presOf" srcId="{E0C6605C-A8B7-426F-9A85-B8901FFBDF12}" destId="{30B33E05-CF7F-4D01-881F-6208972A4612}" srcOrd="0" destOrd="0" presId="urn:microsoft.com/office/officeart/2005/8/layout/hierarchy2"/>
    <dgm:cxn modelId="{1D4912DE-E21A-4393-8BD1-8C15162F7739}" srcId="{B875D020-7D8B-4F2C-8A46-7BBFA12D5DED}" destId="{7A479A0E-E172-4923-9D86-84EEA0FBE702}" srcOrd="1" destOrd="0" parTransId="{C4DB650E-8EFF-4525-B763-E0EEAF2EAC33}" sibTransId="{6E33FAC9-74C7-4641-8613-6BD3560C2799}"/>
    <dgm:cxn modelId="{8723E261-C672-6B48-B516-3B836C7DB684}" type="presOf" srcId="{484EF39C-6928-4E1F-A555-9165B545A89B}" destId="{ADC305D8-370B-4D64-88E8-70FC2AA3B2FF}" srcOrd="1" destOrd="0" presId="urn:microsoft.com/office/officeart/2005/8/layout/hierarchy2"/>
    <dgm:cxn modelId="{43191A04-1D84-8B45-89D1-FBE7EAF11A54}" type="presOf" srcId="{E0C6605C-A8B7-426F-9A85-B8901FFBDF12}" destId="{5E898CF2-BEDD-4089-A9D8-564B750F6CC2}" srcOrd="1" destOrd="0" presId="urn:microsoft.com/office/officeart/2005/8/layout/hierarchy2"/>
    <dgm:cxn modelId="{F4E1FA80-CDE7-48C0-8A7B-0C81C61745E1}" srcId="{B875D020-7D8B-4F2C-8A46-7BBFA12D5DED}" destId="{062395A1-2EB7-416C-AD75-7124E7BA09B9}" srcOrd="0" destOrd="0" parTransId="{66AC6AA6-E4D8-474F-B2BD-BEA79F651DEB}" sibTransId="{4CC6FFA5-FAE8-4A88-94C1-A72F5D8BDBE7}"/>
    <dgm:cxn modelId="{11875AA9-A7E5-334F-B2E3-75F84F989895}" type="presOf" srcId="{2B2C6D5C-08DA-4CB4-A96C-4FF642AE7069}" destId="{C96A2DE1-7823-4E03-BBE9-EEAB1C148751}" srcOrd="0" destOrd="0" presId="urn:microsoft.com/office/officeart/2005/8/layout/hierarchy2"/>
    <dgm:cxn modelId="{823042C6-0C4C-D849-90E4-164943D67E26}" type="presOf" srcId="{7A479A0E-E172-4923-9D86-84EEA0FBE702}" destId="{EF2413BD-2382-48B5-B728-AA130ADC72A5}" srcOrd="0" destOrd="0" presId="urn:microsoft.com/office/officeart/2005/8/layout/hierarchy2"/>
    <dgm:cxn modelId="{A23512E6-65E0-CE40-B547-2D65B7A2C3A5}" type="presOf" srcId="{66AC6AA6-E4D8-474F-B2BD-BEA79F651DEB}" destId="{14DFDA89-F9CC-4E5C-A675-ED28BB15EC22}" srcOrd="1" destOrd="0" presId="urn:microsoft.com/office/officeart/2005/8/layout/hierarchy2"/>
    <dgm:cxn modelId="{3F6130A9-C65B-410C-8349-463489857EBF}" srcId="{2B2C6D5C-08DA-4CB4-A96C-4FF642AE7069}" destId="{F786BC55-05C8-4B1F-B189-7AE406248D25}" srcOrd="1" destOrd="0" parTransId="{E0C6605C-A8B7-426F-9A85-B8901FFBDF12}" sibTransId="{1634BBAC-CC5E-4DF4-899A-2218A378698E}"/>
    <dgm:cxn modelId="{9DDA9ABE-6993-E74D-8870-B2D8F3E45515}" type="presOf" srcId="{D6F35133-88F0-402B-8B59-CC565F3E04CC}" destId="{A24A9574-2927-46A6-9818-CF8A4411AB68}" srcOrd="0" destOrd="0" presId="urn:microsoft.com/office/officeart/2005/8/layout/hierarchy2"/>
    <dgm:cxn modelId="{63138089-2915-2C45-A3A4-97BBF33C7D75}" type="presOf" srcId="{3F3CF0C1-6703-4401-B1DC-8784A12D3FAA}" destId="{E5CDA820-7B33-49F8-8F57-A7FEF3AF5E3B}" srcOrd="0" destOrd="0" presId="urn:microsoft.com/office/officeart/2005/8/layout/hierarchy2"/>
    <dgm:cxn modelId="{147F54E3-6C09-E949-AF9C-0258104F3732}" type="presOf" srcId="{062395A1-2EB7-416C-AD75-7124E7BA09B9}" destId="{3710D2ED-68BF-438C-A4C8-5747C1A7B665}" srcOrd="0" destOrd="0" presId="urn:microsoft.com/office/officeart/2005/8/layout/hierarchy2"/>
    <dgm:cxn modelId="{73339349-5C39-4EC5-BF49-2FA646A9585E}" srcId="{CD3AD8A8-D493-4031-AE25-CBA2DEA5A9CA}" destId="{B875D020-7D8B-4F2C-8A46-7BBFA12D5DED}" srcOrd="0" destOrd="0" parTransId="{484EF39C-6928-4E1F-A555-9165B545A89B}" sibTransId="{D9F6D72C-FD10-4617-A22B-4C939C6B42D3}"/>
    <dgm:cxn modelId="{1542B97E-67E9-4DBE-952A-602B91AAD9F7}" srcId="{94884AC2-72CC-4022-9958-F6780E274A4B}" destId="{CD3AD8A8-D493-4031-AE25-CBA2DEA5A9CA}" srcOrd="0" destOrd="0" parTransId="{160AA475-BDD1-4EBB-A85D-550606CCEF54}" sibTransId="{692A7840-8F3F-498C-A3E7-39D80A8CB884}"/>
    <dgm:cxn modelId="{C9ACF1FC-3E0F-2448-B349-93D50B39403E}" type="presParOf" srcId="{D8BB103B-0D06-4DC0-B14F-A59037763ACD}" destId="{3123D4AB-1142-4A9F-AC78-BF383BF98D30}" srcOrd="0" destOrd="0" presId="urn:microsoft.com/office/officeart/2005/8/layout/hierarchy2"/>
    <dgm:cxn modelId="{B72BA3BE-EA5B-4943-BB99-9B077820464F}" type="presParOf" srcId="{3123D4AB-1142-4A9F-AC78-BF383BF98D30}" destId="{28402F06-E59D-49D5-9A9C-6A05611D0BE5}" srcOrd="0" destOrd="0" presId="urn:microsoft.com/office/officeart/2005/8/layout/hierarchy2"/>
    <dgm:cxn modelId="{C6A5B0B0-522A-3744-AA05-8D0724E82897}" type="presParOf" srcId="{3123D4AB-1142-4A9F-AC78-BF383BF98D30}" destId="{410A01B2-DE85-46AF-A84C-768D550E8761}" srcOrd="1" destOrd="0" presId="urn:microsoft.com/office/officeart/2005/8/layout/hierarchy2"/>
    <dgm:cxn modelId="{BA3C6482-BD70-6F46-9347-47B0FBC5E724}" type="presParOf" srcId="{410A01B2-DE85-46AF-A84C-768D550E8761}" destId="{3951124D-56F9-4E18-8101-B14296CFDDE6}" srcOrd="0" destOrd="0" presId="urn:microsoft.com/office/officeart/2005/8/layout/hierarchy2"/>
    <dgm:cxn modelId="{DCE43F86-2477-4D44-984B-3B6E74D8E888}" type="presParOf" srcId="{3951124D-56F9-4E18-8101-B14296CFDDE6}" destId="{ADC305D8-370B-4D64-88E8-70FC2AA3B2FF}" srcOrd="0" destOrd="0" presId="urn:microsoft.com/office/officeart/2005/8/layout/hierarchy2"/>
    <dgm:cxn modelId="{5A7289DE-C1B8-214A-9895-410B443DE3FE}" type="presParOf" srcId="{410A01B2-DE85-46AF-A84C-768D550E8761}" destId="{BF5BCCA6-7F7D-406B-8959-857B691EE911}" srcOrd="1" destOrd="0" presId="urn:microsoft.com/office/officeart/2005/8/layout/hierarchy2"/>
    <dgm:cxn modelId="{9DEA56AA-D129-B643-BC0D-2C4B2A112DA5}" type="presParOf" srcId="{BF5BCCA6-7F7D-406B-8959-857B691EE911}" destId="{D15343E0-1DC8-4A22-B5B0-C947623E3587}" srcOrd="0" destOrd="0" presId="urn:microsoft.com/office/officeart/2005/8/layout/hierarchy2"/>
    <dgm:cxn modelId="{686F98A3-8BC0-2F42-B53A-0E082A33F91E}" type="presParOf" srcId="{BF5BCCA6-7F7D-406B-8959-857B691EE911}" destId="{4C6189EA-8FF1-4695-AD82-64ED329DDAB1}" srcOrd="1" destOrd="0" presId="urn:microsoft.com/office/officeart/2005/8/layout/hierarchy2"/>
    <dgm:cxn modelId="{C9A2F64A-E6EE-0E40-BDED-3951710038C6}" type="presParOf" srcId="{4C6189EA-8FF1-4695-AD82-64ED329DDAB1}" destId="{D0177E86-D96F-4D7F-B103-9FD67327411B}" srcOrd="0" destOrd="0" presId="urn:microsoft.com/office/officeart/2005/8/layout/hierarchy2"/>
    <dgm:cxn modelId="{724C7285-9EE3-4B4A-9216-68E20FBCCCFC}" type="presParOf" srcId="{D0177E86-D96F-4D7F-B103-9FD67327411B}" destId="{14DFDA89-F9CC-4E5C-A675-ED28BB15EC22}" srcOrd="0" destOrd="0" presId="urn:microsoft.com/office/officeart/2005/8/layout/hierarchy2"/>
    <dgm:cxn modelId="{16DDF77B-1814-F948-9A1C-2BC5DAF6689C}" type="presParOf" srcId="{4C6189EA-8FF1-4695-AD82-64ED329DDAB1}" destId="{4A4881D9-F7DA-4639-A308-A71E114F1AB7}" srcOrd="1" destOrd="0" presId="urn:microsoft.com/office/officeart/2005/8/layout/hierarchy2"/>
    <dgm:cxn modelId="{37371D55-DC05-F142-A6D6-E534B3F83047}" type="presParOf" srcId="{4A4881D9-F7DA-4639-A308-A71E114F1AB7}" destId="{3710D2ED-68BF-438C-A4C8-5747C1A7B665}" srcOrd="0" destOrd="0" presId="urn:microsoft.com/office/officeart/2005/8/layout/hierarchy2"/>
    <dgm:cxn modelId="{1834779A-CAF7-F549-9AA2-51688583F97F}" type="presParOf" srcId="{4A4881D9-F7DA-4639-A308-A71E114F1AB7}" destId="{16623634-3F69-44E8-9E8D-CB47DB14F041}" srcOrd="1" destOrd="0" presId="urn:microsoft.com/office/officeart/2005/8/layout/hierarchy2"/>
    <dgm:cxn modelId="{FD795116-B622-C049-9950-63CF39B0BDBB}" type="presParOf" srcId="{4C6189EA-8FF1-4695-AD82-64ED329DDAB1}" destId="{B12321EA-FDCD-46DE-9E87-9C8F61244280}" srcOrd="2" destOrd="0" presId="urn:microsoft.com/office/officeart/2005/8/layout/hierarchy2"/>
    <dgm:cxn modelId="{4E9DA58B-C270-F94B-B418-AE0503966076}" type="presParOf" srcId="{B12321EA-FDCD-46DE-9E87-9C8F61244280}" destId="{2E4C0621-04A7-4B0E-9BF7-69F91E095664}" srcOrd="0" destOrd="0" presId="urn:microsoft.com/office/officeart/2005/8/layout/hierarchy2"/>
    <dgm:cxn modelId="{CAC0B722-9F93-F944-8A20-7B65C73FBC5C}" type="presParOf" srcId="{4C6189EA-8FF1-4695-AD82-64ED329DDAB1}" destId="{B0E6E6DB-0BBB-4C99-84CC-273960B00A75}" srcOrd="3" destOrd="0" presId="urn:microsoft.com/office/officeart/2005/8/layout/hierarchy2"/>
    <dgm:cxn modelId="{C9B3A2DE-910F-BC42-94E3-769A121BA4A8}" type="presParOf" srcId="{B0E6E6DB-0BBB-4C99-84CC-273960B00A75}" destId="{EF2413BD-2382-48B5-B728-AA130ADC72A5}" srcOrd="0" destOrd="0" presId="urn:microsoft.com/office/officeart/2005/8/layout/hierarchy2"/>
    <dgm:cxn modelId="{43F9AF53-FEDA-344B-B77D-18F55C94F1AB}" type="presParOf" srcId="{B0E6E6DB-0BBB-4C99-84CC-273960B00A75}" destId="{E55CCC39-2F15-4DAA-85D8-84CA7B12961B}" srcOrd="1" destOrd="0" presId="urn:microsoft.com/office/officeart/2005/8/layout/hierarchy2"/>
    <dgm:cxn modelId="{6F31EEF4-2D88-9A4B-95BC-65715A3B5270}" type="presParOf" srcId="{410A01B2-DE85-46AF-A84C-768D550E8761}" destId="{A24A9574-2927-46A6-9818-CF8A4411AB68}" srcOrd="2" destOrd="0" presId="urn:microsoft.com/office/officeart/2005/8/layout/hierarchy2"/>
    <dgm:cxn modelId="{180483FC-9DE5-EB41-BE13-DF1246272B67}" type="presParOf" srcId="{A24A9574-2927-46A6-9818-CF8A4411AB68}" destId="{63384AC5-C8DB-43C8-9185-7B6C08600167}" srcOrd="0" destOrd="0" presId="urn:microsoft.com/office/officeart/2005/8/layout/hierarchy2"/>
    <dgm:cxn modelId="{B7426AB2-71BE-3F4E-BA4B-BD70986416FD}" type="presParOf" srcId="{410A01B2-DE85-46AF-A84C-768D550E8761}" destId="{AE466F28-AC91-41A2-B1B1-078B87697E04}" srcOrd="3" destOrd="0" presId="urn:microsoft.com/office/officeart/2005/8/layout/hierarchy2"/>
    <dgm:cxn modelId="{E9A9E19B-BD3C-3240-B940-8A79B3F7F71E}" type="presParOf" srcId="{AE466F28-AC91-41A2-B1B1-078B87697E04}" destId="{C96A2DE1-7823-4E03-BBE9-EEAB1C148751}" srcOrd="0" destOrd="0" presId="urn:microsoft.com/office/officeart/2005/8/layout/hierarchy2"/>
    <dgm:cxn modelId="{4E286B2D-ED67-854E-B98B-760A7AECE1D0}" type="presParOf" srcId="{AE466F28-AC91-41A2-B1B1-078B87697E04}" destId="{419F7B2B-CD3C-4835-97B3-F45BE9AD2040}" srcOrd="1" destOrd="0" presId="urn:microsoft.com/office/officeart/2005/8/layout/hierarchy2"/>
    <dgm:cxn modelId="{5E077697-E090-B147-8A70-DE799556E4AC}" type="presParOf" srcId="{419F7B2B-CD3C-4835-97B3-F45BE9AD2040}" destId="{E5CDA820-7B33-49F8-8F57-A7FEF3AF5E3B}" srcOrd="0" destOrd="0" presId="urn:microsoft.com/office/officeart/2005/8/layout/hierarchy2"/>
    <dgm:cxn modelId="{49017D8A-AEBF-334D-B6B0-5EB3E6175AD8}" type="presParOf" srcId="{E5CDA820-7B33-49F8-8F57-A7FEF3AF5E3B}" destId="{264A1177-0E5A-4B80-92C2-E7C70744C397}" srcOrd="0" destOrd="0" presId="urn:microsoft.com/office/officeart/2005/8/layout/hierarchy2"/>
    <dgm:cxn modelId="{0036C6AC-F9FB-8E4E-92CB-76EA4FE4B465}" type="presParOf" srcId="{419F7B2B-CD3C-4835-97B3-F45BE9AD2040}" destId="{243D753B-B6C0-4157-8FDD-C7CEE6EC0A20}" srcOrd="1" destOrd="0" presId="urn:microsoft.com/office/officeart/2005/8/layout/hierarchy2"/>
    <dgm:cxn modelId="{F06E7465-91C8-974C-B05A-238D113EA4F0}" type="presParOf" srcId="{243D753B-B6C0-4157-8FDD-C7CEE6EC0A20}" destId="{35D53CB7-F580-4980-96CE-750F6DE19DF9}" srcOrd="0" destOrd="0" presId="urn:microsoft.com/office/officeart/2005/8/layout/hierarchy2"/>
    <dgm:cxn modelId="{EFD9E0FA-31A1-5041-8E10-D08181859F69}" type="presParOf" srcId="{243D753B-B6C0-4157-8FDD-C7CEE6EC0A20}" destId="{2165BD86-F0BA-4A5D-A534-5DFB982B21F5}" srcOrd="1" destOrd="0" presId="urn:microsoft.com/office/officeart/2005/8/layout/hierarchy2"/>
    <dgm:cxn modelId="{EA21E08F-7E3A-BE4A-83AD-77A27E8D639D}" type="presParOf" srcId="{419F7B2B-CD3C-4835-97B3-F45BE9AD2040}" destId="{30B33E05-CF7F-4D01-881F-6208972A4612}" srcOrd="2" destOrd="0" presId="urn:microsoft.com/office/officeart/2005/8/layout/hierarchy2"/>
    <dgm:cxn modelId="{88B5CE2E-AB7C-104B-B345-F93726E0AA35}" type="presParOf" srcId="{30B33E05-CF7F-4D01-881F-6208972A4612}" destId="{5E898CF2-BEDD-4089-A9D8-564B750F6CC2}" srcOrd="0" destOrd="0" presId="urn:microsoft.com/office/officeart/2005/8/layout/hierarchy2"/>
    <dgm:cxn modelId="{2191BC43-FEBE-F942-91F7-64C070D0EED2}" type="presParOf" srcId="{419F7B2B-CD3C-4835-97B3-F45BE9AD2040}" destId="{643880ED-1009-4C44-A7B9-FC4E3FBF1784}" srcOrd="3" destOrd="0" presId="urn:microsoft.com/office/officeart/2005/8/layout/hierarchy2"/>
    <dgm:cxn modelId="{6BAB04DC-F739-A843-8385-3B00315CA8A2}" type="presParOf" srcId="{643880ED-1009-4C44-A7B9-FC4E3FBF1784}" destId="{430D5153-96B2-40FA-A1A1-E17045A679E8}" srcOrd="0" destOrd="0" presId="urn:microsoft.com/office/officeart/2005/8/layout/hierarchy2"/>
    <dgm:cxn modelId="{51A31CCF-1D3A-9D4A-A68B-39651E01025D}" type="presParOf" srcId="{643880ED-1009-4C44-A7B9-FC4E3FBF1784}" destId="{54F02014-EFE4-4AB6-BFC8-E9CEAB10A801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2F06-E59D-49D5-9A9C-6A05611D0BE5}">
      <dsp:nvSpPr>
        <dsp:cNvPr id="0" name=""/>
        <dsp:cNvSpPr/>
      </dsp:nvSpPr>
      <dsp:spPr>
        <a:xfrm>
          <a:off x="5446" y="2600453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SURADNIČKO UČENJE</a:t>
          </a:r>
          <a:endParaRPr lang="hr-HR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9" y="2640046"/>
        <a:ext cx="2624454" cy="1272634"/>
      </dsp:txXfrm>
    </dsp:sp>
    <dsp:sp modelId="{3951124D-56F9-4E18-8101-B14296CFDDE6}">
      <dsp:nvSpPr>
        <dsp:cNvPr id="0" name=""/>
        <dsp:cNvSpPr/>
      </dsp:nvSpPr>
      <dsp:spPr>
        <a:xfrm rot="18289469">
          <a:off x="2302936" y="2480500"/>
          <a:ext cx="189375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893754" y="18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3202470" y="2451723"/>
        <a:ext cx="94687" cy="94687"/>
      </dsp:txXfrm>
    </dsp:sp>
    <dsp:sp modelId="{D15343E0-1DC8-4A22-B5B0-C947623E3587}">
      <dsp:nvSpPr>
        <dsp:cNvPr id="0" name=""/>
        <dsp:cNvSpPr/>
      </dsp:nvSpPr>
      <dsp:spPr>
        <a:xfrm>
          <a:off x="3790542" y="1045860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PREDNOSTI</a:t>
          </a:r>
          <a:endParaRPr lang="hr-HR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0135" y="1085453"/>
        <a:ext cx="2624454" cy="1272634"/>
      </dsp:txXfrm>
    </dsp:sp>
    <dsp:sp modelId="{D0177E86-D96F-4D7F-B103-9FD67327411B}">
      <dsp:nvSpPr>
        <dsp:cNvPr id="0" name=""/>
        <dsp:cNvSpPr/>
      </dsp:nvSpPr>
      <dsp:spPr>
        <a:xfrm rot="19457599">
          <a:off x="6369002" y="1314555"/>
          <a:ext cx="1331817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331817" y="18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001615" y="1299827"/>
        <a:ext cx="66590" cy="66590"/>
      </dsp:txXfrm>
    </dsp:sp>
    <dsp:sp modelId="{3710D2ED-68BF-438C-A4C8-5747C1A7B665}">
      <dsp:nvSpPr>
        <dsp:cNvPr id="0" name=""/>
        <dsp:cNvSpPr/>
      </dsp:nvSpPr>
      <dsp:spPr>
        <a:xfrm>
          <a:off x="7575638" y="268564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Pomaže ostvarivanju kontakta među sudionicima, razmjenu iskustava, ideja i stavova.</a:t>
          </a:r>
        </a:p>
      </dsp:txBody>
      <dsp:txXfrm>
        <a:off x="7615231" y="308157"/>
        <a:ext cx="2624454" cy="1272634"/>
      </dsp:txXfrm>
    </dsp:sp>
    <dsp:sp modelId="{B12321EA-FDCD-46DE-9E87-9C8F61244280}">
      <dsp:nvSpPr>
        <dsp:cNvPr id="0" name=""/>
        <dsp:cNvSpPr/>
      </dsp:nvSpPr>
      <dsp:spPr>
        <a:xfrm rot="2142401">
          <a:off x="6369002" y="2091852"/>
          <a:ext cx="1331817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331817" y="18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001615" y="2077123"/>
        <a:ext cx="66590" cy="66590"/>
      </dsp:txXfrm>
    </dsp:sp>
    <dsp:sp modelId="{EF2413BD-2382-48B5-B728-AA130ADC72A5}">
      <dsp:nvSpPr>
        <dsp:cNvPr id="0" name=""/>
        <dsp:cNvSpPr/>
      </dsp:nvSpPr>
      <dsp:spPr>
        <a:xfrm>
          <a:off x="7575638" y="1823157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Potiče razvoj samodiscipline, timski rad;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Trajnije zadržavanje znanja.</a:t>
          </a:r>
        </a:p>
      </dsp:txBody>
      <dsp:txXfrm>
        <a:off x="7615231" y="1862750"/>
        <a:ext cx="2624454" cy="1272634"/>
      </dsp:txXfrm>
    </dsp:sp>
    <dsp:sp modelId="{A24A9574-2927-46A6-9818-CF8A4411AB68}">
      <dsp:nvSpPr>
        <dsp:cNvPr id="0" name=""/>
        <dsp:cNvSpPr/>
      </dsp:nvSpPr>
      <dsp:spPr>
        <a:xfrm rot="3310531">
          <a:off x="2302936" y="4035093"/>
          <a:ext cx="189375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893754" y="185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3202470" y="4006316"/>
        <a:ext cx="94687" cy="94687"/>
      </dsp:txXfrm>
    </dsp:sp>
    <dsp:sp modelId="{C96A2DE1-7823-4E03-BBE9-EEAB1C148751}">
      <dsp:nvSpPr>
        <dsp:cNvPr id="0" name=""/>
        <dsp:cNvSpPr/>
      </dsp:nvSpPr>
      <dsp:spPr>
        <a:xfrm>
          <a:off x="3790542" y="4155047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NEDOSTACI</a:t>
          </a:r>
          <a:endParaRPr lang="hr-HR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30135" y="4194640"/>
        <a:ext cx="2624454" cy="1272634"/>
      </dsp:txXfrm>
    </dsp:sp>
    <dsp:sp modelId="{E5CDA820-7B33-49F8-8F57-A7FEF3AF5E3B}">
      <dsp:nvSpPr>
        <dsp:cNvPr id="0" name=""/>
        <dsp:cNvSpPr/>
      </dsp:nvSpPr>
      <dsp:spPr>
        <a:xfrm rot="19457599">
          <a:off x="6369002" y="4423741"/>
          <a:ext cx="1331817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331817" y="18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001615" y="4409013"/>
        <a:ext cx="66590" cy="66590"/>
      </dsp:txXfrm>
    </dsp:sp>
    <dsp:sp modelId="{35D53CB7-F580-4980-96CE-750F6DE19DF9}">
      <dsp:nvSpPr>
        <dsp:cNvPr id="0" name=""/>
        <dsp:cNvSpPr/>
      </dsp:nvSpPr>
      <dsp:spPr>
        <a:xfrm>
          <a:off x="7575638" y="3377750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Neprikladan prostor, premalo vremena.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Nedisciplina, nespremnost, neodgovornost.</a:t>
          </a:r>
        </a:p>
      </dsp:txBody>
      <dsp:txXfrm>
        <a:off x="7615231" y="3417343"/>
        <a:ext cx="2624454" cy="1272634"/>
      </dsp:txXfrm>
    </dsp:sp>
    <dsp:sp modelId="{30B33E05-CF7F-4D01-881F-6208972A4612}">
      <dsp:nvSpPr>
        <dsp:cNvPr id="0" name=""/>
        <dsp:cNvSpPr/>
      </dsp:nvSpPr>
      <dsp:spPr>
        <a:xfrm rot="2142401">
          <a:off x="6369002" y="5201038"/>
          <a:ext cx="1331817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331817" y="18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7001615" y="5186309"/>
        <a:ext cx="66590" cy="66590"/>
      </dsp:txXfrm>
    </dsp:sp>
    <dsp:sp modelId="{430D5153-96B2-40FA-A1A1-E17045A679E8}">
      <dsp:nvSpPr>
        <dsp:cNvPr id="0" name=""/>
        <dsp:cNvSpPr/>
      </dsp:nvSpPr>
      <dsp:spPr>
        <a:xfrm>
          <a:off x="7575638" y="4932343"/>
          <a:ext cx="2703640" cy="13518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Sudionici lako izgube pravi smjer u obavljanju zadataka;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Times New Roman" pitchFamily="18" charset="0"/>
              <a:cs typeface="Times New Roman" pitchFamily="18" charset="0"/>
            </a:rPr>
            <a:t>Neki se sudionici pretjerano nameću u grupi, a neki su neaktivni.</a:t>
          </a:r>
        </a:p>
      </dsp:txBody>
      <dsp:txXfrm>
        <a:off x="7615231" y="4971936"/>
        <a:ext cx="2624454" cy="1272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A226CC8-21DA-4A27-85C2-EE2EBE1C44EA}" type="datetime1">
              <a:rPr lang="hr-HR" smtClean="0"/>
              <a:t>29.05.2023.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broja slajda 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E86D-D721-4CCA-8C5A-AF7895B9F3E2}" type="datetime1">
              <a:rPr lang="hr-HR" smtClean="0"/>
              <a:pPr/>
              <a:t>29.05.2023.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610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08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427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en-US" noProof="0" smtClean="0"/>
              <a:t>Click to edit Master subtitle style</a:t>
            </a:r>
            <a:endParaRPr kumimoji="0"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B758743-F5DA-494C-AA2A-0B9896C1BA16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20" name="Rezervirano mjesto za podnožje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E493373-8995-4711-A7AC-A128B012F982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10407C3-BDAD-40C1-8271-1E27A98B70F8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BF977FA-3861-4F90-B336-CEA331D40720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805672BB-63C3-455F-89C7-6CBF2A64EA54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A843A0A-6915-4436-BF94-E3E2408782AB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ts val="5000"/>
              </a:lnSpc>
              <a:defRPr sz="4500" b="1" cap="none" baseline="0"/>
            </a:lvl1pPr>
            <a:extLst/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</p:txBody>
      </p:sp>
      <p:sp>
        <p:nvSpPr>
          <p:cNvPr id="5" name="Rezervirano mjesto za sadržaj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9DB66AF-CBF9-402B-8001-98CE5623FD67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E194361-7137-43C2-83C2-64AE86D1674E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A4E7712-601C-4787-9589-6E41126998C4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  <a:p>
            <a:pPr lvl="1" rtl="0" eaLnBrk="1" latinLnBrk="0" hangingPunct="1"/>
            <a:r>
              <a:rPr lang="en-US" noProof="0" smtClean="0"/>
              <a:t>Second level</a:t>
            </a:r>
          </a:p>
          <a:p>
            <a:pPr lvl="2" rtl="0" eaLnBrk="1" latinLnBrk="0" hangingPunct="1"/>
            <a:r>
              <a:rPr lang="en-US" noProof="0" smtClean="0"/>
              <a:t>Third level</a:t>
            </a:r>
          </a:p>
          <a:p>
            <a:pPr lvl="3" rtl="0" eaLnBrk="1" latinLnBrk="0" hangingPunct="1"/>
            <a:r>
              <a:rPr lang="en-US" noProof="0" smtClean="0"/>
              <a:t>Fourth level</a:t>
            </a:r>
          </a:p>
          <a:p>
            <a:pPr lvl="4" rtl="0" eaLnBrk="1" latinLnBrk="0" hangingPunct="1"/>
            <a:r>
              <a:rPr lang="en-US" noProof="0" smtClean="0"/>
              <a:t>Fifth level</a:t>
            </a:r>
            <a:endParaRPr kumimoji="0"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402918C-9ACC-46FE-A8EF-8DFC9458FE16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hr-HR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en-US" noProof="0" smtClean="0"/>
              <a:t>Drag picture to placeholder or click icon to add</a:t>
            </a:r>
            <a:endParaRPr kumimoji="0" lang="hr-HR" noProof="0" dirty="0"/>
          </a:p>
        </p:txBody>
      </p:sp>
      <p:sp>
        <p:nvSpPr>
          <p:cNvPr id="9" name="Pravokutnik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10" name="Pravokutnik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en-US" noProof="0" smtClean="0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B02E4C8-2407-4B09-AC93-4785A606F87E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Pravokutnik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 dirty="0"/>
            </a:p>
          </p:txBody>
        </p:sp>
        <p:sp>
          <p:nvSpPr>
            <p:cNvPr id="15" name="Pravokutnik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hr-HR" sz="1800" noProof="0" dirty="0"/>
            </a:p>
          </p:txBody>
        </p:sp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Rezervirano mjesto za naslov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17" name="Rezervirano mjesto za teks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hr-HR" noProof="0" dirty="0" smtClean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 smtClean="0"/>
              <a:t>Druga razina</a:t>
            </a:r>
          </a:p>
          <a:p>
            <a:pPr lvl="2" rtl="0" eaLnBrk="1" latinLnBrk="0" hangingPunct="1"/>
            <a:r>
              <a:rPr lang="hr-HR" noProof="0" dirty="0" smtClean="0"/>
              <a:t>Treća razina</a:t>
            </a:r>
          </a:p>
          <a:p>
            <a:pPr lvl="3" rtl="0" eaLnBrk="1" latinLnBrk="0" hangingPunct="1"/>
            <a:r>
              <a:rPr lang="hr-HR" noProof="0" dirty="0" smtClean="0"/>
              <a:t>Četvrta razina</a:t>
            </a:r>
          </a:p>
          <a:p>
            <a:pPr lvl="4" rtl="0" eaLnBrk="1" latinLnBrk="0" hangingPunct="1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18" name="Rezervirano mjesto za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5C31B4AF-A3AC-4257-B6B5-DF9272A424C8}" type="datetime1">
              <a:rPr lang="hr-HR" noProof="0" smtClean="0"/>
              <a:t>29.05.2023.</a:t>
            </a:fld>
            <a:endParaRPr lang="hr-HR" noProof="0" dirty="0"/>
          </a:p>
        </p:txBody>
      </p:sp>
      <p:sp>
        <p:nvSpPr>
          <p:cNvPr id="19" name="Rezervirano mjesto za podnožje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0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DdLSPqlgNI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8630" y="558800"/>
            <a:ext cx="10057130" cy="1621601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smtClean="0">
                <a:latin typeface="Times New Roman" charset="0"/>
                <a:ea typeface="Times New Roman" charset="0"/>
                <a:cs typeface="Times New Roman" charset="0"/>
              </a:rPr>
              <a:t>STRATEGIJE ZA AKTIVNO POUČAVANJE I UČENJE O DOMOVINSKOM RATU</a:t>
            </a: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38630" y="3804121"/>
            <a:ext cx="8876983" cy="1752600"/>
          </a:xfrm>
        </p:spPr>
        <p:txBody>
          <a:bodyPr rtlCol="0"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hr-HR" sz="20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zv</a:t>
            </a:r>
            <a:r>
              <a:rPr lang="hr-H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prof. </a:t>
            </a:r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dr. </a:t>
            </a:r>
            <a:r>
              <a:rPr lang="hr-HR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sc</a:t>
            </a:r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2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Rona</a:t>
            </a:r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Bušljeta Kardum</a:t>
            </a:r>
            <a:endParaRPr lang="en-U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l"/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Fakultet hrvatskih </a:t>
            </a:r>
            <a:r>
              <a:rPr lang="hr-H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studija Sveučilišta u Zagrebu</a:t>
            </a:r>
          </a:p>
          <a:p>
            <a:pPr algn="l"/>
            <a:r>
              <a:rPr lang="hr-H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Odsjek </a:t>
            </a:r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 odgojno-obrazovne znanosti</a:t>
            </a:r>
            <a:endParaRPr lang="en-U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092" y="5975831"/>
            <a:ext cx="1021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hr-HR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ipanj</a:t>
            </a:r>
            <a:r>
              <a:rPr lang="hr-HR" sz="2000" b="1" dirty="0" smtClean="0">
                <a:latin typeface="Times New Roman" charset="0"/>
                <a:ea typeface="Times New Roman" charset="0"/>
                <a:cs typeface="Times New Roman" charset="0"/>
              </a:rPr>
              <a:t>, 2023.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12" y="5281612"/>
            <a:ext cx="1576387" cy="1576387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20842"/>
            <a:ext cx="9997440" cy="592755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mislite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li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lakše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bilo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biti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učitelj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prije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20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godina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ili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danas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5701" y="2298668"/>
            <a:ext cx="1796716" cy="4203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86850" y="2191751"/>
            <a:ext cx="2133600" cy="48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40108" y="4138862"/>
            <a:ext cx="22353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40108" y="5203658"/>
            <a:ext cx="2354018" cy="72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42837" y="1796714"/>
            <a:ext cx="1973179" cy="7900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09353" y="3743825"/>
            <a:ext cx="1973179" cy="7900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09353" y="5711626"/>
            <a:ext cx="1973179" cy="7900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32351" y="3815696"/>
            <a:ext cx="160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RAZLOZI ZA MOJ STAV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7422" y="2608104"/>
            <a:ext cx="123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MOJ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STAV</a:t>
            </a:r>
            <a:endParaRPr lang="en-US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80418" y="2419643"/>
            <a:ext cx="9875520" cy="1132578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4900" dirty="0" smtClean="0"/>
              <a:t>Aktivno i suradničko učenje</a:t>
            </a:r>
            <a:endParaRPr lang="hr-HR" sz="4900" dirty="0"/>
          </a:p>
        </p:txBody>
      </p:sp>
    </p:spTree>
    <p:extLst>
      <p:ext uri="{BB962C8B-B14F-4D97-AF65-F5344CB8AC3E}">
        <p14:creationId xmlns:p14="http://schemas.microsoft.com/office/powerpoint/2010/main" val="9630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4144" y="357188"/>
            <a:ext cx="9997440" cy="589121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 mislite o čemu ovisi uspješan proces učenja? 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26458" y="1473728"/>
            <a:ext cx="6731942" cy="4661784"/>
            <a:chOff x="3326458" y="1473728"/>
            <a:chExt cx="6394217" cy="4661784"/>
          </a:xfrm>
        </p:grpSpPr>
        <p:sp>
          <p:nvSpPr>
            <p:cNvPr id="6" name="Freeform 5"/>
            <p:cNvSpPr/>
            <p:nvPr/>
          </p:nvSpPr>
          <p:spPr>
            <a:xfrm>
              <a:off x="8575949" y="4280690"/>
              <a:ext cx="91440" cy="5230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23027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6973160" y="2615695"/>
              <a:ext cx="1648509" cy="5230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6427"/>
                  </a:lnTo>
                  <a:lnTo>
                    <a:pt x="1648509" y="356427"/>
                  </a:lnTo>
                  <a:lnTo>
                    <a:pt x="1648509" y="5230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5324651" y="4280690"/>
              <a:ext cx="1099006" cy="5230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6427"/>
                  </a:lnTo>
                  <a:lnTo>
                    <a:pt x="1099006" y="356427"/>
                  </a:lnTo>
                  <a:lnTo>
                    <a:pt x="1099006" y="523027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4225644" y="4280690"/>
              <a:ext cx="1099006" cy="5230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99006" y="0"/>
                  </a:moveTo>
                  <a:lnTo>
                    <a:pt x="1099006" y="356427"/>
                  </a:lnTo>
                  <a:lnTo>
                    <a:pt x="0" y="356427"/>
                  </a:lnTo>
                  <a:lnTo>
                    <a:pt x="0" y="523027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5324651" y="2615695"/>
              <a:ext cx="1648509" cy="5230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48509" y="0"/>
                  </a:moveTo>
                  <a:lnTo>
                    <a:pt x="1648509" y="356427"/>
                  </a:lnTo>
                  <a:lnTo>
                    <a:pt x="0" y="356427"/>
                  </a:lnTo>
                  <a:lnTo>
                    <a:pt x="0" y="523027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6073973" y="1473728"/>
              <a:ext cx="1798373" cy="1141967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273792" y="1663556"/>
              <a:ext cx="1798373" cy="1141967"/>
            </a:xfrm>
            <a:custGeom>
              <a:avLst/>
              <a:gdLst>
                <a:gd name="connsiteX0" fmla="*/ 0 w 1798373"/>
                <a:gd name="connsiteY0" fmla="*/ 114197 h 1141967"/>
                <a:gd name="connsiteX1" fmla="*/ 114197 w 1798373"/>
                <a:gd name="connsiteY1" fmla="*/ 0 h 1141967"/>
                <a:gd name="connsiteX2" fmla="*/ 1684176 w 1798373"/>
                <a:gd name="connsiteY2" fmla="*/ 0 h 1141967"/>
                <a:gd name="connsiteX3" fmla="*/ 1798373 w 1798373"/>
                <a:gd name="connsiteY3" fmla="*/ 114197 h 1141967"/>
                <a:gd name="connsiteX4" fmla="*/ 1798373 w 1798373"/>
                <a:gd name="connsiteY4" fmla="*/ 1027770 h 1141967"/>
                <a:gd name="connsiteX5" fmla="*/ 1684176 w 1798373"/>
                <a:gd name="connsiteY5" fmla="*/ 1141967 h 1141967"/>
                <a:gd name="connsiteX6" fmla="*/ 114197 w 1798373"/>
                <a:gd name="connsiteY6" fmla="*/ 1141967 h 1141967"/>
                <a:gd name="connsiteX7" fmla="*/ 0 w 1798373"/>
                <a:gd name="connsiteY7" fmla="*/ 1027770 h 1141967"/>
                <a:gd name="connsiteX8" fmla="*/ 0 w 1798373"/>
                <a:gd name="connsiteY8" fmla="*/ 114197 h 1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73" h="1141967">
                  <a:moveTo>
                    <a:pt x="0" y="114197"/>
                  </a:moveTo>
                  <a:cubicBezTo>
                    <a:pt x="0" y="51128"/>
                    <a:pt x="51128" y="0"/>
                    <a:pt x="114197" y="0"/>
                  </a:cubicBezTo>
                  <a:lnTo>
                    <a:pt x="1684176" y="0"/>
                  </a:lnTo>
                  <a:cubicBezTo>
                    <a:pt x="1747245" y="0"/>
                    <a:pt x="1798373" y="51128"/>
                    <a:pt x="1798373" y="114197"/>
                  </a:cubicBezTo>
                  <a:lnTo>
                    <a:pt x="1798373" y="1027770"/>
                  </a:lnTo>
                  <a:cubicBezTo>
                    <a:pt x="1798373" y="1090839"/>
                    <a:pt x="1747245" y="1141967"/>
                    <a:pt x="1684176" y="1141967"/>
                  </a:cubicBezTo>
                  <a:lnTo>
                    <a:pt x="114197" y="1141967"/>
                  </a:lnTo>
                  <a:cubicBezTo>
                    <a:pt x="51128" y="1141967"/>
                    <a:pt x="0" y="1090839"/>
                    <a:pt x="0" y="1027770"/>
                  </a:cubicBezTo>
                  <a:lnTo>
                    <a:pt x="0" y="1141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127" tIns="140127" rIns="140127" bIns="1401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Uspješno</a:t>
              </a:r>
              <a:r>
                <a:rPr lang="en-US" sz="2000" kern="1200" dirty="0" smtClean="0">
                  <a:latin typeface="Times New Roman" charset="0"/>
                  <a:ea typeface="Times New Roman" charset="0"/>
                  <a:cs typeface="Times New Roman" charset="0"/>
                </a:rPr>
                <a:t> učenje</a:t>
              </a:r>
              <a:endParaRPr lang="en-US" sz="2000" kern="12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25464" y="3138722"/>
              <a:ext cx="1798373" cy="1141967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625283" y="3328550"/>
              <a:ext cx="1798373" cy="1141967"/>
            </a:xfrm>
            <a:custGeom>
              <a:avLst/>
              <a:gdLst>
                <a:gd name="connsiteX0" fmla="*/ 0 w 1798373"/>
                <a:gd name="connsiteY0" fmla="*/ 114197 h 1141967"/>
                <a:gd name="connsiteX1" fmla="*/ 114197 w 1798373"/>
                <a:gd name="connsiteY1" fmla="*/ 0 h 1141967"/>
                <a:gd name="connsiteX2" fmla="*/ 1684176 w 1798373"/>
                <a:gd name="connsiteY2" fmla="*/ 0 h 1141967"/>
                <a:gd name="connsiteX3" fmla="*/ 1798373 w 1798373"/>
                <a:gd name="connsiteY3" fmla="*/ 114197 h 1141967"/>
                <a:gd name="connsiteX4" fmla="*/ 1798373 w 1798373"/>
                <a:gd name="connsiteY4" fmla="*/ 1027770 h 1141967"/>
                <a:gd name="connsiteX5" fmla="*/ 1684176 w 1798373"/>
                <a:gd name="connsiteY5" fmla="*/ 1141967 h 1141967"/>
                <a:gd name="connsiteX6" fmla="*/ 114197 w 1798373"/>
                <a:gd name="connsiteY6" fmla="*/ 1141967 h 1141967"/>
                <a:gd name="connsiteX7" fmla="*/ 0 w 1798373"/>
                <a:gd name="connsiteY7" fmla="*/ 1027770 h 1141967"/>
                <a:gd name="connsiteX8" fmla="*/ 0 w 1798373"/>
                <a:gd name="connsiteY8" fmla="*/ 114197 h 1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73" h="1141967">
                  <a:moveTo>
                    <a:pt x="0" y="114197"/>
                  </a:moveTo>
                  <a:cubicBezTo>
                    <a:pt x="0" y="51128"/>
                    <a:pt x="51128" y="0"/>
                    <a:pt x="114197" y="0"/>
                  </a:cubicBezTo>
                  <a:lnTo>
                    <a:pt x="1684176" y="0"/>
                  </a:lnTo>
                  <a:cubicBezTo>
                    <a:pt x="1747245" y="0"/>
                    <a:pt x="1798373" y="51128"/>
                    <a:pt x="1798373" y="114197"/>
                  </a:cubicBezTo>
                  <a:lnTo>
                    <a:pt x="1798373" y="1027770"/>
                  </a:lnTo>
                  <a:cubicBezTo>
                    <a:pt x="1798373" y="1090839"/>
                    <a:pt x="1747245" y="1141967"/>
                    <a:pt x="1684176" y="1141967"/>
                  </a:cubicBezTo>
                  <a:lnTo>
                    <a:pt x="114197" y="1141967"/>
                  </a:lnTo>
                  <a:cubicBezTo>
                    <a:pt x="51128" y="1141967"/>
                    <a:pt x="0" y="1090839"/>
                    <a:pt x="0" y="1027770"/>
                  </a:cubicBezTo>
                  <a:lnTo>
                    <a:pt x="0" y="1141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127" tIns="140127" rIns="140127" bIns="1401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?</a:t>
              </a:r>
              <a:endParaRPr lang="en-US" sz="2800" kern="12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26458" y="4803717"/>
              <a:ext cx="1798373" cy="1141967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526277" y="4993545"/>
              <a:ext cx="1798373" cy="1141967"/>
            </a:xfrm>
            <a:custGeom>
              <a:avLst/>
              <a:gdLst>
                <a:gd name="connsiteX0" fmla="*/ 0 w 1798373"/>
                <a:gd name="connsiteY0" fmla="*/ 114197 h 1141967"/>
                <a:gd name="connsiteX1" fmla="*/ 114197 w 1798373"/>
                <a:gd name="connsiteY1" fmla="*/ 0 h 1141967"/>
                <a:gd name="connsiteX2" fmla="*/ 1684176 w 1798373"/>
                <a:gd name="connsiteY2" fmla="*/ 0 h 1141967"/>
                <a:gd name="connsiteX3" fmla="*/ 1798373 w 1798373"/>
                <a:gd name="connsiteY3" fmla="*/ 114197 h 1141967"/>
                <a:gd name="connsiteX4" fmla="*/ 1798373 w 1798373"/>
                <a:gd name="connsiteY4" fmla="*/ 1027770 h 1141967"/>
                <a:gd name="connsiteX5" fmla="*/ 1684176 w 1798373"/>
                <a:gd name="connsiteY5" fmla="*/ 1141967 h 1141967"/>
                <a:gd name="connsiteX6" fmla="*/ 114197 w 1798373"/>
                <a:gd name="connsiteY6" fmla="*/ 1141967 h 1141967"/>
                <a:gd name="connsiteX7" fmla="*/ 0 w 1798373"/>
                <a:gd name="connsiteY7" fmla="*/ 1027770 h 1141967"/>
                <a:gd name="connsiteX8" fmla="*/ 0 w 1798373"/>
                <a:gd name="connsiteY8" fmla="*/ 114197 h 1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73" h="1141967">
                  <a:moveTo>
                    <a:pt x="0" y="114197"/>
                  </a:moveTo>
                  <a:cubicBezTo>
                    <a:pt x="0" y="51128"/>
                    <a:pt x="51128" y="0"/>
                    <a:pt x="114197" y="0"/>
                  </a:cubicBezTo>
                  <a:lnTo>
                    <a:pt x="1684176" y="0"/>
                  </a:lnTo>
                  <a:cubicBezTo>
                    <a:pt x="1747245" y="0"/>
                    <a:pt x="1798373" y="51128"/>
                    <a:pt x="1798373" y="114197"/>
                  </a:cubicBezTo>
                  <a:lnTo>
                    <a:pt x="1798373" y="1027770"/>
                  </a:lnTo>
                  <a:cubicBezTo>
                    <a:pt x="1798373" y="1090839"/>
                    <a:pt x="1747245" y="1141967"/>
                    <a:pt x="1684176" y="1141967"/>
                  </a:cubicBezTo>
                  <a:lnTo>
                    <a:pt x="114197" y="1141967"/>
                  </a:lnTo>
                  <a:cubicBezTo>
                    <a:pt x="51128" y="1141967"/>
                    <a:pt x="0" y="1090839"/>
                    <a:pt x="0" y="1027770"/>
                  </a:cubicBezTo>
                  <a:lnTo>
                    <a:pt x="0" y="1141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127" tIns="140127" rIns="140127" bIns="1401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24470" y="4803717"/>
              <a:ext cx="1798373" cy="1141967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5724289" y="4993545"/>
              <a:ext cx="1798373" cy="1141967"/>
            </a:xfrm>
            <a:custGeom>
              <a:avLst/>
              <a:gdLst>
                <a:gd name="connsiteX0" fmla="*/ 0 w 1798373"/>
                <a:gd name="connsiteY0" fmla="*/ 114197 h 1141967"/>
                <a:gd name="connsiteX1" fmla="*/ 114197 w 1798373"/>
                <a:gd name="connsiteY1" fmla="*/ 0 h 1141967"/>
                <a:gd name="connsiteX2" fmla="*/ 1684176 w 1798373"/>
                <a:gd name="connsiteY2" fmla="*/ 0 h 1141967"/>
                <a:gd name="connsiteX3" fmla="*/ 1798373 w 1798373"/>
                <a:gd name="connsiteY3" fmla="*/ 114197 h 1141967"/>
                <a:gd name="connsiteX4" fmla="*/ 1798373 w 1798373"/>
                <a:gd name="connsiteY4" fmla="*/ 1027770 h 1141967"/>
                <a:gd name="connsiteX5" fmla="*/ 1684176 w 1798373"/>
                <a:gd name="connsiteY5" fmla="*/ 1141967 h 1141967"/>
                <a:gd name="connsiteX6" fmla="*/ 114197 w 1798373"/>
                <a:gd name="connsiteY6" fmla="*/ 1141967 h 1141967"/>
                <a:gd name="connsiteX7" fmla="*/ 0 w 1798373"/>
                <a:gd name="connsiteY7" fmla="*/ 1027770 h 1141967"/>
                <a:gd name="connsiteX8" fmla="*/ 0 w 1798373"/>
                <a:gd name="connsiteY8" fmla="*/ 114197 h 1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73" h="1141967">
                  <a:moveTo>
                    <a:pt x="0" y="114197"/>
                  </a:moveTo>
                  <a:cubicBezTo>
                    <a:pt x="0" y="51128"/>
                    <a:pt x="51128" y="0"/>
                    <a:pt x="114197" y="0"/>
                  </a:cubicBezTo>
                  <a:lnTo>
                    <a:pt x="1684176" y="0"/>
                  </a:lnTo>
                  <a:cubicBezTo>
                    <a:pt x="1747245" y="0"/>
                    <a:pt x="1798373" y="51128"/>
                    <a:pt x="1798373" y="114197"/>
                  </a:cubicBezTo>
                  <a:lnTo>
                    <a:pt x="1798373" y="1027770"/>
                  </a:lnTo>
                  <a:cubicBezTo>
                    <a:pt x="1798373" y="1090839"/>
                    <a:pt x="1747245" y="1141967"/>
                    <a:pt x="1684176" y="1141967"/>
                  </a:cubicBezTo>
                  <a:lnTo>
                    <a:pt x="114197" y="1141967"/>
                  </a:lnTo>
                  <a:cubicBezTo>
                    <a:pt x="51128" y="1141967"/>
                    <a:pt x="0" y="1090839"/>
                    <a:pt x="0" y="1027770"/>
                  </a:cubicBezTo>
                  <a:lnTo>
                    <a:pt x="0" y="1141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127" tIns="140127" rIns="140127" bIns="1401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722482" y="3138722"/>
              <a:ext cx="1798373" cy="1141967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922302" y="3328550"/>
              <a:ext cx="1798373" cy="1141967"/>
            </a:xfrm>
            <a:custGeom>
              <a:avLst/>
              <a:gdLst>
                <a:gd name="connsiteX0" fmla="*/ 0 w 1798373"/>
                <a:gd name="connsiteY0" fmla="*/ 114197 h 1141967"/>
                <a:gd name="connsiteX1" fmla="*/ 114197 w 1798373"/>
                <a:gd name="connsiteY1" fmla="*/ 0 h 1141967"/>
                <a:gd name="connsiteX2" fmla="*/ 1684176 w 1798373"/>
                <a:gd name="connsiteY2" fmla="*/ 0 h 1141967"/>
                <a:gd name="connsiteX3" fmla="*/ 1798373 w 1798373"/>
                <a:gd name="connsiteY3" fmla="*/ 114197 h 1141967"/>
                <a:gd name="connsiteX4" fmla="*/ 1798373 w 1798373"/>
                <a:gd name="connsiteY4" fmla="*/ 1027770 h 1141967"/>
                <a:gd name="connsiteX5" fmla="*/ 1684176 w 1798373"/>
                <a:gd name="connsiteY5" fmla="*/ 1141967 h 1141967"/>
                <a:gd name="connsiteX6" fmla="*/ 114197 w 1798373"/>
                <a:gd name="connsiteY6" fmla="*/ 1141967 h 1141967"/>
                <a:gd name="connsiteX7" fmla="*/ 0 w 1798373"/>
                <a:gd name="connsiteY7" fmla="*/ 1027770 h 1141967"/>
                <a:gd name="connsiteX8" fmla="*/ 0 w 1798373"/>
                <a:gd name="connsiteY8" fmla="*/ 114197 h 1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73" h="1141967">
                  <a:moveTo>
                    <a:pt x="0" y="114197"/>
                  </a:moveTo>
                  <a:cubicBezTo>
                    <a:pt x="0" y="51128"/>
                    <a:pt x="51128" y="0"/>
                    <a:pt x="114197" y="0"/>
                  </a:cubicBezTo>
                  <a:lnTo>
                    <a:pt x="1684176" y="0"/>
                  </a:lnTo>
                  <a:cubicBezTo>
                    <a:pt x="1747245" y="0"/>
                    <a:pt x="1798373" y="51128"/>
                    <a:pt x="1798373" y="114197"/>
                  </a:cubicBezTo>
                  <a:lnTo>
                    <a:pt x="1798373" y="1027770"/>
                  </a:lnTo>
                  <a:cubicBezTo>
                    <a:pt x="1798373" y="1090839"/>
                    <a:pt x="1747245" y="1141967"/>
                    <a:pt x="1684176" y="1141967"/>
                  </a:cubicBezTo>
                  <a:lnTo>
                    <a:pt x="114197" y="1141967"/>
                  </a:lnTo>
                  <a:cubicBezTo>
                    <a:pt x="51128" y="1141967"/>
                    <a:pt x="0" y="1090839"/>
                    <a:pt x="0" y="1027770"/>
                  </a:cubicBezTo>
                  <a:lnTo>
                    <a:pt x="0" y="1141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127" tIns="140127" rIns="140127" bIns="1401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722482" y="4803717"/>
              <a:ext cx="1798373" cy="1141967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922302" y="4993545"/>
              <a:ext cx="1798373" cy="1141967"/>
            </a:xfrm>
            <a:custGeom>
              <a:avLst/>
              <a:gdLst>
                <a:gd name="connsiteX0" fmla="*/ 0 w 1798373"/>
                <a:gd name="connsiteY0" fmla="*/ 114197 h 1141967"/>
                <a:gd name="connsiteX1" fmla="*/ 114197 w 1798373"/>
                <a:gd name="connsiteY1" fmla="*/ 0 h 1141967"/>
                <a:gd name="connsiteX2" fmla="*/ 1684176 w 1798373"/>
                <a:gd name="connsiteY2" fmla="*/ 0 h 1141967"/>
                <a:gd name="connsiteX3" fmla="*/ 1798373 w 1798373"/>
                <a:gd name="connsiteY3" fmla="*/ 114197 h 1141967"/>
                <a:gd name="connsiteX4" fmla="*/ 1798373 w 1798373"/>
                <a:gd name="connsiteY4" fmla="*/ 1027770 h 1141967"/>
                <a:gd name="connsiteX5" fmla="*/ 1684176 w 1798373"/>
                <a:gd name="connsiteY5" fmla="*/ 1141967 h 1141967"/>
                <a:gd name="connsiteX6" fmla="*/ 114197 w 1798373"/>
                <a:gd name="connsiteY6" fmla="*/ 1141967 h 1141967"/>
                <a:gd name="connsiteX7" fmla="*/ 0 w 1798373"/>
                <a:gd name="connsiteY7" fmla="*/ 1027770 h 1141967"/>
                <a:gd name="connsiteX8" fmla="*/ 0 w 1798373"/>
                <a:gd name="connsiteY8" fmla="*/ 114197 h 11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373" h="1141967">
                  <a:moveTo>
                    <a:pt x="0" y="114197"/>
                  </a:moveTo>
                  <a:cubicBezTo>
                    <a:pt x="0" y="51128"/>
                    <a:pt x="51128" y="0"/>
                    <a:pt x="114197" y="0"/>
                  </a:cubicBezTo>
                  <a:lnTo>
                    <a:pt x="1684176" y="0"/>
                  </a:lnTo>
                  <a:cubicBezTo>
                    <a:pt x="1747245" y="0"/>
                    <a:pt x="1798373" y="51128"/>
                    <a:pt x="1798373" y="114197"/>
                  </a:cubicBezTo>
                  <a:lnTo>
                    <a:pt x="1798373" y="1027770"/>
                  </a:lnTo>
                  <a:cubicBezTo>
                    <a:pt x="1798373" y="1090839"/>
                    <a:pt x="1747245" y="1141967"/>
                    <a:pt x="1684176" y="1141967"/>
                  </a:cubicBezTo>
                  <a:lnTo>
                    <a:pt x="114197" y="1141967"/>
                  </a:lnTo>
                  <a:cubicBezTo>
                    <a:pt x="51128" y="1141967"/>
                    <a:pt x="0" y="1090839"/>
                    <a:pt x="0" y="1027770"/>
                  </a:cubicBezTo>
                  <a:lnTo>
                    <a:pt x="0" y="114197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127" tIns="140127" rIns="140127" bIns="14012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72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85750"/>
            <a:ext cx="9997440" cy="59626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Uspješnost učenja zavisi od različitih faktora: </a:t>
            </a:r>
          </a:p>
          <a:p>
            <a:pPr marL="0" indent="0" algn="just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a.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subjektivnih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(motivacije ili onoga što pojedinac želi), </a:t>
            </a:r>
          </a:p>
          <a:p>
            <a:pPr marL="342900" indent="-342900" algn="just">
              <a:buFontTx/>
              <a:buChar char="-"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sposobnosti (onoga što pojedinac može), </a:t>
            </a:r>
          </a:p>
          <a:p>
            <a:pPr marL="342900" indent="-342900" algn="just">
              <a:buFontTx/>
              <a:buChar char="-"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prethodnih znanja (onoga što je pojedinac već naučio);</a:t>
            </a:r>
          </a:p>
          <a:p>
            <a:pPr marL="342900" indent="-342900" algn="just">
              <a:buFontTx/>
              <a:buChar char="-"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b.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objektivnih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(prilike u okolini); </a:t>
            </a:r>
          </a:p>
          <a:p>
            <a:pPr marL="0" indent="0" algn="just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c.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mobilizatorskih faktora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(načini i metode učenja).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736333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Osnovna načela aktivnog učenja</a:t>
            </a: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36" y="2100263"/>
            <a:ext cx="7685765" cy="4629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4144" y="1298555"/>
            <a:ext cx="2433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charset="0"/>
                <a:ea typeface="Times New Roman" charset="0"/>
                <a:cs typeface="Times New Roman" charset="0"/>
              </a:rPr>
              <a:t>…učenje u kojem se u suradnji s drugima odnosno, idejama i događajima, konstruira nov način razumijevanja svijeta.</a:t>
            </a:r>
            <a:endParaRPr lang="hr-H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832585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Times New Roman" charset="0"/>
                <a:ea typeface="Times New Roman" charset="0"/>
                <a:cs typeface="Times New Roman" charset="0"/>
              </a:rPr>
              <a:t>Osnove suradničkog učenja</a:t>
            </a:r>
            <a:endParaRPr lang="hr-HR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9104376" cy="466344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Kooperativno učenje (</a:t>
            </a:r>
            <a:r>
              <a:rPr lang="hr-HR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</a:t>
            </a:r>
            <a:r>
              <a:rPr lang="hr-HR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Cooperative</a:t>
            </a:r>
            <a:r>
              <a:rPr lang="hr-HR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hr-HR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earning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). </a:t>
            </a:r>
          </a:p>
          <a:p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[…] zajedničko učenje, u parovima ili malim skupinama, kojim se ima za cilj istražiti neku temu, riješiti problem, doći do novih ideja i spoznaja.*</a:t>
            </a:r>
          </a:p>
          <a:p>
            <a:endParaRPr lang="hr-H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3" y="3537193"/>
            <a:ext cx="3211338" cy="240540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50800" dir="5400000" algn="ctr" rotWithShape="0">
              <a:schemeClr val="bg2">
                <a:alpha val="63000"/>
              </a:scheme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87236" y="6084000"/>
            <a:ext cx="9875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Najpogodniji broj za formiranje grupe - od 5 do 12 (neparan) (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Klippert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, H. (2001). </a:t>
            </a:r>
            <a:r>
              <a:rPr lang="hr-HR" i="1" dirty="0" smtClean="0">
                <a:latin typeface="Times New Roman" charset="0"/>
                <a:ea typeface="Times New Roman" charset="0"/>
                <a:cs typeface="Times New Roman" charset="0"/>
              </a:rPr>
              <a:t>Kako uspješno učiti u timu – Zbirka praktičnih primjera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. Zagreb: </a:t>
            </a:r>
            <a:r>
              <a:rPr lang="hr-HR" dirty="0" err="1" smtClean="0">
                <a:latin typeface="Times New Roman" charset="0"/>
                <a:ea typeface="Times New Roman" charset="0"/>
                <a:cs typeface="Times New Roman" charset="0"/>
              </a:rPr>
              <a:t>Educa</a:t>
            </a:r>
            <a:r>
              <a:rPr lang="hr-HR" dirty="0" smtClean="0">
                <a:latin typeface="Times New Roman" charset="0"/>
                <a:ea typeface="Times New Roman" charset="0"/>
                <a:cs typeface="Times New Roman" charset="0"/>
              </a:rPr>
              <a:t> )</a:t>
            </a:r>
            <a:endParaRPr lang="hr-H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829" y="4339771"/>
            <a:ext cx="397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Kako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uspješno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formirati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grupe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2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9" y="248795"/>
            <a:ext cx="9747189" cy="780504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 </a:t>
            </a:r>
            <a:r>
              <a:rPr lang="en-US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 </a:t>
            </a:r>
            <a:r>
              <a:rPr lang="en-US" sz="2000" b="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kvadrata</a:t>
            </a:r>
            <a:r>
              <a:rPr lang="en-US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predstavlja</a:t>
            </a:r>
            <a:r>
              <a:rPr lang="en-US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suradničko</a:t>
            </a:r>
            <a:r>
              <a:rPr lang="en-US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učenje </a:t>
            </a:r>
            <a:r>
              <a:rPr lang="en-US" sz="2000" b="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zašto</a:t>
            </a:r>
            <a:r>
              <a:rPr lang="en-US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9" y="1143203"/>
            <a:ext cx="4896544" cy="24523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709477"/>
            <a:ext cx="5284088" cy="24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6" y="1173588"/>
            <a:ext cx="5865048" cy="242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5" r="27645"/>
          <a:stretch/>
        </p:blipFill>
        <p:spPr bwMode="auto">
          <a:xfrm>
            <a:off x="1096890" y="3737322"/>
            <a:ext cx="4460240" cy="2507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54090" y="6288739"/>
            <a:ext cx="1033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Ćatić,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Refik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Sarvan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, Almira (2008), 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Kooperativno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i="1" dirty="0" smtClean="0">
                <a:latin typeface="Times New Roman" charset="0"/>
                <a:ea typeface="Times New Roman" charset="0"/>
                <a:cs typeface="Times New Roman" charset="0"/>
              </a:rPr>
              <a:t>učenje 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u 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nastavi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prirode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6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i="1" dirty="0" err="1">
                <a:latin typeface="Times New Roman" charset="0"/>
                <a:ea typeface="Times New Roman" charset="0"/>
                <a:cs typeface="Times New Roman" charset="0"/>
              </a:rPr>
              <a:t>društva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. U: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Zbornik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Pedagoškog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fakulteta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600" dirty="0" err="1">
                <a:latin typeface="Times New Roman" charset="0"/>
                <a:ea typeface="Times New Roman" charset="0"/>
                <a:cs typeface="Times New Roman" charset="0"/>
              </a:rPr>
              <a:t>Zenica</a:t>
            </a:r>
            <a:r>
              <a:rPr lang="en-US" sz="1600" dirty="0">
                <a:latin typeface="Times New Roman" charset="0"/>
                <a:ea typeface="Times New Roman" charset="0"/>
                <a:cs typeface="Times New Roman" charset="0"/>
              </a:rPr>
              <a:t>; str. 11−46. </a:t>
            </a:r>
          </a:p>
        </p:txBody>
      </p:sp>
    </p:spTree>
    <p:extLst>
      <p:ext uri="{BB962C8B-B14F-4D97-AF65-F5344CB8AC3E}">
        <p14:creationId xmlns:p14="http://schemas.microsoft.com/office/powerpoint/2010/main" val="560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3074" y="116633"/>
            <a:ext cx="9989381" cy="6624735"/>
          </a:xfrm>
        </p:spPr>
        <p:txBody>
          <a:bodyPr>
            <a:normAutofit/>
          </a:bodyPr>
          <a:lstStyle/>
          <a:p>
            <a:pPr marL="107950" indent="0" algn="just">
              <a:buNone/>
            </a:pPr>
            <a:r>
              <a:rPr lang="en-GB" altLang="sr-Latn-C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Kako </a:t>
            </a:r>
            <a:r>
              <a:rPr lang="en-GB" altLang="sr-Latn-CS" sz="2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organizirati</a:t>
            </a:r>
            <a:r>
              <a:rPr lang="en-GB" altLang="sr-Latn-C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rad u </a:t>
            </a:r>
            <a:r>
              <a:rPr lang="en-GB" altLang="sr-Latn-CS" sz="2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paru</a:t>
            </a:r>
            <a:r>
              <a:rPr lang="en-GB" altLang="sr-Latn-C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GB" altLang="sr-Latn-CS" sz="28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grupi</a:t>
            </a:r>
            <a:r>
              <a:rPr lang="en-GB" altLang="sr-Latn-CS" sz="2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107950" indent="0" algn="just">
              <a:buNone/>
            </a:pPr>
            <a:endParaRPr lang="hr-HR" altLang="sr-Latn-CS" sz="2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 eaLnBrk="1" hangingPunct="1"/>
            <a:r>
              <a:rPr lang="hr-HR" altLang="sr-Latn-C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Definiranje teme, kratki uvod i objašnjenje.</a:t>
            </a:r>
          </a:p>
          <a:p>
            <a:pPr lvl="2" algn="just"/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Teme </a:t>
            </a:r>
            <a:r>
              <a:rPr lang="hr-H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 trebale biti</a:t>
            </a:r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3" algn="just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Kratke (da ne zahtijevaju puno vremena</a:t>
            </a:r>
            <a:r>
              <a:rPr lang="hr-HR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);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3" algn="just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 jasnim stupnjem težine (tako da daju stvarni osjećaj postignuća</a:t>
            </a:r>
            <a:r>
              <a:rPr lang="hr-HR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);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3" algn="just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Zabavne i interesantne (</a:t>
            </a:r>
            <a:r>
              <a:rPr lang="hr-HR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motivirajuće).</a:t>
            </a:r>
          </a:p>
          <a:p>
            <a:pPr lvl="3" algn="just"/>
            <a:endParaRPr lang="hr-HR" altLang="sr-Latn-C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 algn="just" eaLnBrk="1" hangingPunct="1"/>
            <a:r>
              <a:rPr lang="hr-HR" altLang="sr-Latn-C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Raspored  zadataka – da je svakom jasno što treba činiti.</a:t>
            </a:r>
          </a:p>
          <a:p>
            <a:pPr lvl="2" algn="just"/>
            <a:r>
              <a:rPr lang="hr-HR" altLang="sr-Latn-C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Formiranje malih </a:t>
            </a:r>
            <a:r>
              <a:rPr lang="hr-HR" altLang="sr-Latn-C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grupa/parova.</a:t>
            </a:r>
            <a:endParaRPr lang="hr-HR" altLang="sr-Latn-C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2" algn="just"/>
            <a:r>
              <a:rPr lang="hr-HR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Efikasna suradnja zasniva se na jednakoj podjeli rada i međusobne odgovornosti – raspodjela uloga</a:t>
            </a:r>
            <a:r>
              <a:rPr lang="hr-HR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8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260648"/>
            <a:ext cx="9661764" cy="6597352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hr-HR" altLang="sr-Latn-C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Vremenski ograničiti rad.</a:t>
            </a:r>
          </a:p>
          <a:p>
            <a:pPr marL="342900" indent="-342900" algn="just"/>
            <a:r>
              <a:rPr lang="en-GB" altLang="sr-Latn-C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Prezentacija</a:t>
            </a:r>
            <a:r>
              <a:rPr lang="en-GB" altLang="sr-Latn-C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sr-Latn-CS" sz="24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rada</a:t>
            </a:r>
            <a:endParaRPr lang="hr-HR" altLang="sr-Latn-C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53290" lvl="2" indent="0" algn="just">
              <a:buNone/>
            </a:pPr>
            <a:r>
              <a:rPr lang="hr-HR" altLang="sr-Latn-C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Izlaganje/pismeni uradak;</a:t>
            </a:r>
            <a:endParaRPr lang="hr-HR" altLang="sr-Latn-C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53290" lvl="2" indent="0" algn="just">
              <a:buNone/>
            </a:pPr>
            <a:r>
              <a:rPr lang="hr-HR" altLang="sr-Latn-C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Razgovor </a:t>
            </a:r>
            <a:r>
              <a:rPr lang="hr-HR" altLang="sr-Latn-C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 i protiv / polemika;</a:t>
            </a:r>
          </a:p>
          <a:p>
            <a:pPr marL="853290" lvl="2" indent="0" algn="just">
              <a:buNone/>
            </a:pPr>
            <a:r>
              <a:rPr lang="hr-HR" altLang="sr-Latn-C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Grafički prikaz;</a:t>
            </a:r>
          </a:p>
          <a:p>
            <a:pPr marL="853290" lvl="2" indent="0" algn="just">
              <a:buNone/>
            </a:pPr>
            <a:r>
              <a:rPr lang="hr-HR" altLang="sr-Latn-C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Izložba / </a:t>
            </a:r>
            <a:r>
              <a:rPr lang="hr-HR" altLang="sr-Latn-C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plakat;</a:t>
            </a:r>
          </a:p>
          <a:p>
            <a:pPr marL="853290" lvl="2" indent="0" algn="just">
              <a:buNone/>
            </a:pPr>
            <a:r>
              <a:rPr lang="hr-HR" altLang="sr-Latn-C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Predstava.</a:t>
            </a:r>
          </a:p>
          <a:p>
            <a:pPr marL="853290" lvl="2" indent="0" algn="just">
              <a:buNone/>
            </a:pPr>
            <a:endParaRPr lang="hr-HR" altLang="sr-Latn-C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akva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 uloga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učitelja u ovakvom načinu poučavanja i učenja?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mislite koje su prednosti, a koji nedostatci suradničkog učenja? Izdvojite prednosti i nedostatke koristeći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 tablicu.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81486" y="4731657"/>
            <a:ext cx="0" cy="1799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49371" y="5196113"/>
            <a:ext cx="2351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81486" y="4775199"/>
            <a:ext cx="1654629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Nedostatci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9371" y="4775199"/>
            <a:ext cx="1654629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Prednosti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95620"/>
              </p:ext>
            </p:extLst>
          </p:nvPr>
        </p:nvGraphicFramePr>
        <p:xfrm>
          <a:off x="1631503" y="188640"/>
          <a:ext cx="10284725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1579692"/>
            <a:ext cx="37378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Osjećate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li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potrebu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promjenom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izvođenju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nastave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09811" y="2053389"/>
            <a:ext cx="1716505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855495" y="2029326"/>
            <a:ext cx="1531700" cy="2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41558" y="2053389"/>
            <a:ext cx="32084" cy="3288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08169" y="2053389"/>
            <a:ext cx="0" cy="3288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08884" y="3697705"/>
            <a:ext cx="30640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08884" y="4860757"/>
            <a:ext cx="30640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884" y="1563923"/>
            <a:ext cx="65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47747" y="1659994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5243" y="3174058"/>
            <a:ext cx="28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Moj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stav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je…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5243" y="4227095"/>
            <a:ext cx="283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Tako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mislim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zato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95566" y="2166677"/>
            <a:ext cx="9875520" cy="1472184"/>
          </a:xfrm>
        </p:spPr>
        <p:txBody>
          <a:bodyPr rtlCol="0">
            <a:normAutofit/>
          </a:bodyPr>
          <a:lstStyle/>
          <a:p>
            <a:pPr rtl="0"/>
            <a:r>
              <a:rPr lang="hr-HR" sz="4000" dirty="0" smtClean="0">
                <a:latin typeface="Times New Roman" charset="0"/>
                <a:ea typeface="Times New Roman" charset="0"/>
                <a:cs typeface="Times New Roman" charset="0"/>
              </a:rPr>
              <a:t>Metode aktivnog i suradničkog učenja</a:t>
            </a:r>
            <a:endParaRPr lang="hr-HR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7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62480" y="3926840"/>
            <a:ext cx="2712720" cy="163068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Kako odabirete metode rada?</a:t>
            </a:r>
          </a:p>
        </p:txBody>
      </p:sp>
      <p:sp>
        <p:nvSpPr>
          <p:cNvPr id="4" name="Cloud 3"/>
          <p:cNvSpPr/>
          <p:nvPr/>
        </p:nvSpPr>
        <p:spPr>
          <a:xfrm>
            <a:off x="4947920" y="424180"/>
            <a:ext cx="3180080" cy="169926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 metode rada poznajete, a koje najčešće koristite?</a:t>
            </a:r>
          </a:p>
        </p:txBody>
      </p:sp>
      <p:sp>
        <p:nvSpPr>
          <p:cNvPr id="5" name="Cloud 4"/>
          <p:cNvSpPr/>
          <p:nvPr/>
        </p:nvSpPr>
        <p:spPr>
          <a:xfrm>
            <a:off x="7874000" y="2854960"/>
            <a:ext cx="3820160" cy="287274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 su vam se metode rada pokazale uspješnim, a koje nisu? Što mislite da je razlog?</a:t>
            </a:r>
          </a:p>
        </p:txBody>
      </p:sp>
    </p:spTree>
    <p:extLst>
      <p:ext uri="{BB962C8B-B14F-4D97-AF65-F5344CB8AC3E}">
        <p14:creationId xmlns:p14="http://schemas.microsoft.com/office/powerpoint/2010/main" val="49984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KRITERIJI ODABIRA METODA RADA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Cilj i ishodi učenja;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Sadržaj;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Osposobljenost učitelja;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Znanje i sposobnosti učenika;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Materijalno-tehnički uvjeti.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68330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UVODNE METODE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233713"/>
            <a:ext cx="9997440" cy="55154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nam – želim znati – naučio/la sam</a:t>
            </a:r>
          </a:p>
          <a:p>
            <a:pPr marL="0" indent="0" algn="just">
              <a:buNone/>
            </a:pPr>
            <a:endParaRPr lang="hr-HR" alt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Pojmovi </a:t>
            </a:r>
            <a:r>
              <a:rPr lang="hr-HR" alt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unaprijed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 ploči se ispisuju pojmovi na temelju kojih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predviđaju odnose među pojmovima ili ih pokušavaju definirati i/ili objasniti.</a:t>
            </a:r>
            <a:endParaRPr lang="hr-HR" alt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/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 pojedinačno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u paru ili skupini nastoje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prepoznati, definirati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objasniti, opisati neki pojam prije nego ga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učitelj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počne objašnjavati.</a:t>
            </a:r>
          </a:p>
          <a:p>
            <a:pPr marL="285750" indent="-285750" algn="just"/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Koristi se i kako bi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 izrekli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svoje pretpostavke vezane za odnose među nekim pojmovima, određenim teorijama, rezultatima istraživanja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</a:p>
          <a:p>
            <a:pPr marL="285750" indent="-285750" algn="just"/>
            <a:endParaRPr lang="hr-HR" alt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/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Pojmovi unaprijed</a:t>
            </a:r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Građanski rat; Domovinski rat; vojna povijest; branitelj; dobrovoljac…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/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23557"/>
            <a:ext cx="9997440" cy="6534443"/>
          </a:xfrm>
        </p:spPr>
        <p:txBody>
          <a:bodyPr>
            <a:normAutofit/>
          </a:bodyPr>
          <a:lstStyle/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Ispremiješane rečenice</a:t>
            </a:r>
          </a:p>
          <a:p>
            <a:pPr marL="82296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Grupni ili pojedinačni rad.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Dijelovi rečenica neke teorije, rezultata istraživanja ili upute za rad, redoslijeda zbivanja.</a:t>
            </a:r>
          </a:p>
          <a:p>
            <a:pPr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Ispremiješane rečenice</a:t>
            </a:r>
          </a:p>
          <a:p>
            <a:pPr marL="82296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spojite riječi tako da dobijete definicije pojmova – </a:t>
            </a:r>
            <a:r>
              <a:rPr lang="hr-HR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komunizam, antifašizam, nacionalizam, građanski rat.</a:t>
            </a: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82880"/>
            <a:ext cx="9997440" cy="606552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Vennov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dijagram</a:t>
            </a:r>
          </a:p>
          <a:p>
            <a:pPr marL="82296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Metoda za poticanje učenika na razlikovanje sličnosti i razlika određenih pojava, procesa, teorija, istraživanja.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Tablice</a:t>
            </a:r>
          </a:p>
          <a:p>
            <a:pPr marL="82296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 učenika se traži da kategoriziraju određene pojmove, procese.</a:t>
            </a:r>
          </a:p>
          <a:p>
            <a:pPr lvl="1"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 tablica;</a:t>
            </a:r>
          </a:p>
          <a:p>
            <a:pPr lvl="1"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Tablica kategorija;</a:t>
            </a:r>
          </a:p>
          <a:p>
            <a:pPr lvl="1"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Konceptualna tablica.</a:t>
            </a:r>
          </a:p>
          <a:p>
            <a:pPr lvl="1"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5645" y="480207"/>
            <a:ext cx="9996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Vennovog</a:t>
            </a: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dijagrama</a:t>
            </a: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Uz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pomoć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Vennovog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dijagrama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odredite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karakteristike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posebnosti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fašizma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komunizma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 U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središnjem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prostoru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napišite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sličnosti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ta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dva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sustava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21188" y="3395561"/>
            <a:ext cx="2177143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36997" y="3381828"/>
            <a:ext cx="2177143" cy="213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9922" y="3347663"/>
            <a:ext cx="138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FAŠIZAM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7377" y="3243942"/>
            <a:ext cx="268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KOMUNIZAM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087" y="1291771"/>
            <a:ext cx="8639193" cy="55662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Kolo-naokolo</a:t>
            </a:r>
            <a:endParaRPr lang="hr-HR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Suradnička aktivnost u kojoj se jedan </a:t>
            </a: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papir i olovka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sustavno šalju od člana do člana skupine. Jedan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učenik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zapiše </a:t>
            </a: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neku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ideju, događaj, pojavu, proces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pošalje papir i olovku s lijeve strane (naravno, papir i olovka mogu krenuti i udesno).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Sljedeći učenik već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zapisanoj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riječi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dopiše nešto svoje i pošalje papir dalje. 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Postoji i usmena inačica ove tehnike suradničkog učenja. Pritom svaki član grupe usmeno priopćava svoju ideju u krug. </a:t>
            </a: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Kolo-naokolo</a:t>
            </a:r>
          </a:p>
          <a:p>
            <a:pPr marL="82296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Domovinski rat je…</a:t>
            </a:r>
          </a:p>
          <a:p>
            <a:pPr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59428" y="304800"/>
            <a:ext cx="989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22225">
                  <a:noFill/>
                  <a:prstDash val="solid"/>
                </a:ln>
                <a:solidFill>
                  <a:sysClr val="windowText" lastClr="000000"/>
                </a:solidFill>
              </a:rPr>
              <a:t>…I METODE KOJIMA SE POTIČU KOMUNIKACIJSKE VJEŠTINE</a:t>
            </a:r>
            <a:endParaRPr lang="en-US" sz="2800" b="1" dirty="0">
              <a:ln w="22225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r-HR" alt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Govorni lanac</a:t>
            </a:r>
          </a:p>
          <a:p>
            <a:pPr algn="just"/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Nastavnik započinje provokativnim pitanjem;</a:t>
            </a:r>
          </a:p>
          <a:p>
            <a:pPr algn="just"/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 govore i iznose svoje ideje i znanja, okrenuti jedni prema drugima;</a:t>
            </a:r>
          </a:p>
          <a:p>
            <a:pPr algn="just"/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Vježbanje komunikacijskih vještina i iznošenje mišljenja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/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Govorni lanac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just">
              <a:buFont typeface="LucidaGrande" charset="0"/>
              <a:buChar char="-"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Primjer pitanja: Je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 Krvavi Uskrs početak Domovinskog rata? </a:t>
            </a:r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3" y="121641"/>
            <a:ext cx="9405249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Promisli-raspravi-podijeli (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</a:t>
            </a:r>
            <a:r>
              <a:rPr lang="en-US" sz="2400" b="1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Think-Pair-Share</a:t>
            </a: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Metoda pomaže nastavniku da promatra razumiju li učenici nastavne materijale/temu/problem o kojima se raspravlja, a sudionicima da formiraju, iznesu i podijele svoje mišljenje.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Ova vježba je korisna nastavnicima da čuju mišljenje svih učenika, pa tako i onih koji su najtiši tijekom predavanja. </a:t>
            </a:r>
          </a:p>
          <a:p>
            <a:pPr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Promisli-raspravi-podijeli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Koja je operacija oslobodila najviše okupiranog teritorija Hrvatske?</a:t>
            </a:r>
          </a:p>
        </p:txBody>
      </p:sp>
    </p:spTree>
    <p:extLst>
      <p:ext uri="{BB962C8B-B14F-4D97-AF65-F5344CB8AC3E}">
        <p14:creationId xmlns:p14="http://schemas.microsoft.com/office/powerpoint/2010/main" val="20457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868" y="332656"/>
            <a:ext cx="9433384" cy="583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Znam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želim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znati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naučio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/la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</a:t>
            </a:r>
            <a:endParaRPr 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uvod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izlaganje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ili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polazište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rad </a:t>
            </a:r>
            <a:r>
              <a:rPr 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tekstu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053258"/>
              </p:ext>
            </p:extLst>
          </p:nvPr>
        </p:nvGraphicFramePr>
        <p:xfrm>
          <a:off x="2157827" y="2069737"/>
          <a:ext cx="6989436" cy="3110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2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7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Znam</a:t>
                      </a:r>
                      <a:endParaRPr lang="en-US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Želim</a:t>
                      </a:r>
                      <a:r>
                        <a:rPr lang="en-US" sz="20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znati</a:t>
                      </a:r>
                      <a:endParaRPr lang="en-US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Naučio</a:t>
                      </a:r>
                      <a:r>
                        <a:rPr lang="en-US" sz="20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/la </a:t>
                      </a:r>
                      <a:r>
                        <a:rPr lang="en-US" sz="2000" b="1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sam</a:t>
                      </a:r>
                      <a:endParaRPr lang="en-US" sz="20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41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297" y="481041"/>
            <a:ext cx="10157354" cy="5951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Mentalne </a:t>
            </a:r>
            <a:r>
              <a:rPr lang="en-US" sz="24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mape</a:t>
            </a: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odnosno</a:t>
            </a: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grozdovi</a:t>
            </a:r>
            <a:endParaRPr 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Oslikavanje misli - </a:t>
            </a:r>
            <a:r>
              <a:rPr lang="hr-HR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Mind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mapping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 kao tehniku početkom 1970. godine. razvio Toni 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Buzan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proučavajući kako njegovi studenti uče.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Pojedinačni ili grupni rad.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Grafički prikaz gradiva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a crta se u obliku krošnje drveta;</a:t>
            </a:r>
          </a:p>
          <a:p>
            <a:pPr marL="274320" lvl="1" indent="0" algn="just">
              <a:buNone/>
            </a:pPr>
            <a:r>
              <a:rPr lang="hr-HR" altLang="en-US" sz="2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izrada mentalnih mapa temelji na dva elementa: asocijaciji i mašti;</a:t>
            </a:r>
          </a:p>
          <a:p>
            <a:pPr marL="274320" lvl="1" indent="0" algn="just">
              <a:buNone/>
            </a:pP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pri izradi mentalnih mapa koristi se 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slike, simboli, boje, oblici, poveznice i drugi elementi.</a:t>
            </a:r>
          </a:p>
          <a:p>
            <a:pPr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373" y="164346"/>
            <a:ext cx="9559994" cy="60913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Koraci stvaranja mentalne mape: </a:t>
            </a:r>
          </a:p>
          <a:p>
            <a:pPr marL="0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upisati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opis problema u središte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čistog lista papira i zaokružiti ga;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upisati oko ovog pojma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spontane asocijacije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povezujući ih linijama sa središnjim pojmom;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svaku asocijaciju iskoristiti kao pokretača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novih ideja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obogatiti sporednim ograncima onoliko koliko je potrebno;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upotrijebiti grafičke tehnike, boje i simbole za različite pravce misli, mostove između pojmova koje je 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moguće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povezati ili se dopunjuju;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proučiti mapu sa ciljem uočavanja direktnih i indirektnih veza, organizaciju i grupiranje ideja i sugestija za 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moguće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alternative sagledavanja problema;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kritičko uočavanje nedostatka informacija, ideja i sl.;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dopuna ili promjena mape. </a:t>
            </a:r>
          </a:p>
          <a:p>
            <a:pPr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809" y="188639"/>
            <a:ext cx="8989029" cy="290331"/>
          </a:xfrm>
        </p:spPr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www.youtube.com/watch?v=JDdLSPqlgNI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10" y="776289"/>
            <a:ext cx="5336735" cy="308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076" y="3172692"/>
            <a:ext cx="6654666" cy="3521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914400"/>
            <a:ext cx="4640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metode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Mentalne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mape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Postanite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istraživači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otkrijte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koliko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ukupno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poginulo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ljudi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svim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zaraćenim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stranama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pa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uz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pomoć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umne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mape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prikažite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ste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otkrili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7" y="295422"/>
            <a:ext cx="7437223" cy="587677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Šest</a:t>
            </a:r>
            <a:r>
              <a:rPr 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šešira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Tehniku je osmislio Edward de Bono i opisao u knjizi ”Šest šešira za razmišljanje". Svaki šešira donosi drugačiji stil razmišljanja.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Metoda kojom se potiče produktivnost, kreativnost i inovativnost, kritičko i analitičko mišljenje…</a:t>
            </a:r>
          </a:p>
          <a:p>
            <a:pPr marL="0" indent="0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Bijeli šešir:</a:t>
            </a:r>
            <a:b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Usredotočuje se na podatke, činjenice i raspoložive informacije. </a:t>
            </a:r>
          </a:p>
          <a:p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Crveni šešir:</a:t>
            </a:r>
            <a:b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Jake emocije, osjećajan, ne osjeća potrebu za pravdanjem. 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8" y="1124744"/>
            <a:ext cx="1986027" cy="5472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9137" y="6172200"/>
            <a:ext cx="743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Edward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 Bono, Six Thinking Hats: An Essential Approach to Business Management </a:t>
            </a:r>
          </a:p>
        </p:txBody>
      </p:sp>
    </p:spTree>
    <p:extLst>
      <p:ext uri="{BB962C8B-B14F-4D97-AF65-F5344CB8AC3E}">
        <p14:creationId xmlns:p14="http://schemas.microsoft.com/office/powerpoint/2010/main" val="20464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071" y="332656"/>
            <a:ext cx="9391181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Crni šešir: 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Oprezan, vidi negativne strane, kritičar. </a:t>
            </a:r>
          </a:p>
          <a:p>
            <a:pPr marL="82296" indent="0">
              <a:buNone/>
            </a:pP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Žuti šešir: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Pozitivan karakter, optimista, pun nade, gleda pozitivne strane, vidi samo najbolje. </a:t>
            </a: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Zeleni šešir:</a:t>
            </a:r>
          </a:p>
          <a:p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Kreativnost, nove ideje, novi način sagledavanja stvari</a:t>
            </a:r>
            <a:r>
              <a:rPr lang="hr-HR"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r-HR" sz="240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alternativne ideje. </a:t>
            </a: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Plavi šešir: 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Razmišlja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izmaknuto iz teme/problema, promatra sa strane. To je osoba koja razmatra proces razmišljanja i kontrolira rad grupe.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7371" y="202027"/>
            <a:ext cx="4194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metode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Šest</a:t>
            </a:r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latin typeface="Times New Roman" charset="0"/>
                <a:ea typeface="Times New Roman" charset="0"/>
                <a:cs typeface="Times New Roman" charset="0"/>
              </a:rPr>
              <a:t>šešira</a:t>
            </a:r>
            <a:endParaRPr lang="en-US" sz="20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Potrebno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uvesti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Republici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Hrvatskoj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obvezni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vojni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</a:rPr>
              <a:t>rok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558" y="330966"/>
            <a:ext cx="9992528" cy="6360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Razredna rasprava (</a:t>
            </a:r>
            <a:r>
              <a:rPr lang="hr-HR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</a:t>
            </a:r>
            <a:r>
              <a:rPr lang="hr-HR" sz="2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r-HR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b="1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hr-HR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lass</a:t>
            </a:r>
            <a:r>
              <a:rPr lang="hr-HR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b="1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hr-HR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iscussion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marL="342900" indent="-342900"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Rasprava može biti provedena s bilo kojoj veličinom razreda, iako je efikasnija kod manjih grupa.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Rasprava zahtjeva od sudionika da razmišljaju kritički o predmetu i koriste logiku za procjenu svojih i tuđih stajališta.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Pomaže studentima istražiti raznolikosti perspektiva, povećava intelektualnu agilnost, pokazuje poštovanje prema drugim sudionicima, razvoj vještina analize, sinteze…(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Brookfield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2005). 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Razredna rasprava</a:t>
            </a:r>
          </a:p>
          <a:p>
            <a:pPr marL="82296" indent="0">
              <a:buNone/>
            </a:pPr>
            <a:r>
              <a:rPr lang="hr-HR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Primjer pitanja: Smatrate li da se premalo govori o važnosti Domovinskog rata za suvremenu Republiku Hrvatsku?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Slažem se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 slažem se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 podu učionice nacrta se kredom ili označi trakom crta, koja područje dijeli na dva dijela. 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Lijeva strana od crte predstavlja jako slaganje s onim o čemu se raspravlja, dok desno od crte predstavlja jako neslaganje s predmetom rasprave. Od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učenika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 traži da stupe u onaj dio koji predstavlja njihov stav. </a:t>
            </a: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tehnike </a:t>
            </a: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Slažem se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 slažem se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  <a:p>
            <a:pPr marL="82296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Demokracija je najbolji oblik vladavine!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107" y="232939"/>
            <a:ext cx="9644400" cy="642150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r-HR" altLang="en-US" sz="26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Debata za i protiv</a:t>
            </a:r>
          </a:p>
          <a:p>
            <a:pPr algn="just"/>
            <a:r>
              <a:rPr lang="hr-HR" altLang="en-US" sz="2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Demokratska kultura svađanja.</a:t>
            </a:r>
          </a:p>
          <a:p>
            <a:pPr algn="just"/>
            <a:r>
              <a:rPr lang="hr-HR" altLang="en-US" sz="2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Vođeni razgovor </a:t>
            </a:r>
            <a:r>
              <a:rPr lang="hr-HR" altLang="en-US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 </a:t>
            </a:r>
            <a:r>
              <a:rPr lang="hr-HR" altLang="en-US" sz="2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 odvija po dogovorenim </a:t>
            </a:r>
            <a:r>
              <a:rPr lang="hr-HR" altLang="en-US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pravilima.</a:t>
            </a:r>
            <a:endParaRPr lang="hr-HR" altLang="en-US" sz="2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altLang="en-US" sz="2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 kraju </a:t>
            </a:r>
            <a:r>
              <a:rPr lang="hr-HR" altLang="en-US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sudionici trebaju </a:t>
            </a:r>
            <a:r>
              <a:rPr lang="hr-HR" altLang="en-US" sz="2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formirati svoje mišljenje o zadanoj </a:t>
            </a:r>
            <a:r>
              <a:rPr lang="hr-HR" altLang="en-US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temi.</a:t>
            </a:r>
            <a:endParaRPr lang="hr-HR" altLang="en-US" sz="2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altLang="en-US" sz="2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Davanje argumenata, artikulacija mišljenja, prihvaćanje mišljenja drugih</a:t>
            </a:r>
            <a:r>
              <a:rPr lang="hr-HR" altLang="en-US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just"/>
            <a:endParaRPr lang="hr-HR" altLang="en-US" sz="2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Pravila</a:t>
            </a:r>
          </a:p>
          <a:p>
            <a:pPr algn="just"/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Podijelite razred u dvije grupe. Jedna je „za” (u korist) teze, a druga je „protiv”. </a:t>
            </a:r>
          </a:p>
          <a:p>
            <a:pPr algn="just"/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Svaka grupa priprema moguće argumente koji </a:t>
            </a:r>
            <a:r>
              <a:rPr lang="hr-HR" sz="26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će</a:t>
            </a:r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podržati njihovo mišljenje. </a:t>
            </a:r>
          </a:p>
          <a:p>
            <a:pPr algn="just"/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Bilježenje argumenata koristeći ključne riječi. </a:t>
            </a:r>
          </a:p>
          <a:p>
            <a:pPr algn="just"/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Svaka grupa imenuje dva govornika. </a:t>
            </a:r>
          </a:p>
          <a:p>
            <a:pPr algn="just"/>
            <a:r>
              <a:rPr lang="hr-HR" sz="2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Debata je organizirana u tri dijela: početni krug, otvorena rasprava, i završni krug.</a:t>
            </a:r>
            <a:endParaRPr lang="hr-HR" altLang="en-US" sz="2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hr-HR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1230"/>
              </p:ext>
            </p:extLst>
          </p:nvPr>
        </p:nvGraphicFramePr>
        <p:xfrm>
          <a:off x="1589649" y="26099"/>
          <a:ext cx="10452295" cy="7406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452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50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b="1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Mjerač</a:t>
                      </a:r>
                      <a:r>
                        <a:rPr lang="hr-HR" sz="2000" b="1" baseline="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2000" b="1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vremena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Izaberite nekoga koji </a:t>
                      </a:r>
                      <a:r>
                        <a:rPr lang="hr-HR" sz="2000" noProof="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će</a:t>
                      </a: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biti odgovoran za mjerenje vremena tokom debate.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Početni krug ne bi </a:t>
                      </a:r>
                      <a:r>
                        <a:rPr lang="hr-HR" sz="2000" noProof="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smio</a:t>
                      </a: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trajati više od osam minuta (svaka osoba može govoriti dvije minute).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Otvorena</a:t>
                      </a:r>
                      <a:r>
                        <a:rPr lang="hr-HR" sz="2000" baseline="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rasprava </a:t>
                      </a: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 bi smjela trajati duže od šest minuta.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Završni krug ne bi </a:t>
                      </a:r>
                      <a:r>
                        <a:rPr lang="hr-HR" sz="2000" noProof="0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smio</a:t>
                      </a: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trajati duže od četiri minute (jedna minuta po osobi).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endParaRPr lang="hr-HR" sz="2000" noProof="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b="1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Promatrači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Sudionici koji nisu govornici.</a:t>
                      </a:r>
                      <a:r>
                        <a:rPr lang="hr-HR" sz="2000" baseline="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Nakon debate izlažu šta su primijetili: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Koji su argumenti predstavljeni?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 Je li svaki govornik mogao nesmetano govoriti ili su ih prekidali?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Kako su različiti govornici pokušali prenijeti svoju poruku?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Koji su argumenti bili uvjerljivi?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Koji su primjeri dobrih argumenata bili predstavljeni?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hr-HR" sz="2000" noProof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 Koje su se riječi učestalo koristile? 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endParaRPr lang="hr-HR" sz="2000" noProof="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endParaRPr lang="hr-HR" sz="2000" noProof="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31760" y="5567680"/>
            <a:ext cx="4310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metode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Debata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Domovinski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rat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poštovanje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hrvatskih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branitelja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pitanje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vrijednosti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morala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131" y="0"/>
            <a:ext cx="10157354" cy="6858000"/>
          </a:xfrm>
        </p:spPr>
        <p:txBody>
          <a:bodyPr>
            <a:noAutofit/>
          </a:bodyPr>
          <a:lstStyle/>
          <a:p>
            <a:pPr marL="285750" indent="-285750" algn="just"/>
            <a:endParaRPr lang="hr-HR" alt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tablo budućnosti </a:t>
            </a:r>
          </a:p>
          <a:p>
            <a:pPr algn="just"/>
            <a:r>
              <a:rPr lang="en-US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r-HR" alt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vaki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učenik (može i grupa/par) na zajedničkom stablu ima svoju granu na koju lijepi (listovi) vlastite ideje, rješenja, pojmove, sažima ključno…</a:t>
            </a:r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/>
            <a:endParaRPr lang="hr-HR" alt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hr-HR" alt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9" y="1708938"/>
            <a:ext cx="3792511" cy="51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14981"/>
            <a:ext cx="9997440" cy="76637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TEME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066018"/>
            <a:ext cx="9997440" cy="5476070"/>
          </a:xfrm>
        </p:spPr>
        <p:txBody>
          <a:bodyPr>
            <a:normAutofit/>
          </a:bodyPr>
          <a:lstStyle/>
          <a:p>
            <a:pPr lvl="0"/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PRVI DIO</a:t>
            </a:r>
          </a:p>
          <a:p>
            <a:pPr lvl="1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Promjena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paradigme procesa poučavanja i učenja  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2"/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Kompetencije predavača za 21. </a:t>
            </a:r>
            <a:r>
              <a:rPr lang="hr-HR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stoljeće</a:t>
            </a:r>
          </a:p>
          <a:p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DRUGI DIO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Aktivno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učenje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Suradničko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učenje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TREĆI DIO</a:t>
            </a:r>
            <a:endParaRPr 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Metode aktivnog i suradničkog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učenja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214007"/>
            <a:ext cx="4717143" cy="6461502"/>
          </a:xfrm>
        </p:spPr>
      </p:pic>
      <p:sp>
        <p:nvSpPr>
          <p:cNvPr id="5" name="TextBox 4"/>
          <p:cNvSpPr txBox="1"/>
          <p:nvPr/>
        </p:nvSpPr>
        <p:spPr>
          <a:xfrm>
            <a:off x="7142480" y="1905000"/>
            <a:ext cx="4683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metode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Stablo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budućnosti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formirajte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parove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grupe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temelju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predavanja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udžbenika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povijesnih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izvora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izdvojite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ključne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događaje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Domovinskog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rata.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3156857" y="4861933"/>
            <a:ext cx="226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Ključni</a:t>
            </a:r>
            <a:r>
              <a:rPr lang="en-US" sz="1400" dirty="0" smtClean="0"/>
              <a:t> </a:t>
            </a:r>
            <a:r>
              <a:rPr lang="en-US" sz="1400" dirty="0" err="1" smtClean="0"/>
              <a:t>događaji</a:t>
            </a:r>
            <a:r>
              <a:rPr lang="en-US" sz="1400" dirty="0" smtClean="0"/>
              <a:t> </a:t>
            </a:r>
            <a:r>
              <a:rPr lang="en-US" sz="1400" dirty="0" err="1" smtClean="0"/>
              <a:t>Domovinskog</a:t>
            </a:r>
            <a:r>
              <a:rPr lang="en-US" sz="1400" dirty="0" smtClean="0"/>
              <a:t> rata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33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464234"/>
            <a:ext cx="9997440" cy="578416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Obilazak galerije</a:t>
            </a:r>
          </a:p>
          <a:p>
            <a:pPr marL="82296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 formiraju grupe.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Obrade neki problem - prikažu istraživanje - riješe zadatak na velikom komadu papira.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 grupe polijepe svoje papire po zidovima ili šalju kružno drugim grupama.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Grupe kruže po predavaonici – gledaju, raspravljaju, pišu komentare i pitanja.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metode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Obilazak galerije</a:t>
            </a:r>
          </a:p>
          <a:p>
            <a:pPr algn="just">
              <a:buFontTx/>
              <a:buChar char="-"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Zadatak: Zašto Domovinski rat nije građanski?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401782"/>
            <a:ext cx="9997440" cy="584661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Tehnika kocke/</a:t>
            </a:r>
            <a:r>
              <a:rPr lang="hr-HR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kockarenje</a:t>
            </a: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Metoda kojom se potiče sagledavanja problema iz šest različitih perspektiva.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 svaku od ploha kocke zapisuje se različita polazna točka za sagledavanje problema.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Npr.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Razine mišljenja (znanje, razumijevanje, primjenjivanje, analiziranje, vrednovanje i kreativnost);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Opiši, usporedi, poveži, raščlani, primjeni, zauzmi stav (za/protiv).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114" y="0"/>
            <a:ext cx="10271470" cy="68580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ehnike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kocke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82296" indent="0" algn="just">
              <a:buNone/>
            </a:pPr>
            <a:endParaRPr 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Tema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hr-HR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Domovinski rat</a:t>
            </a:r>
          </a:p>
          <a:p>
            <a:pPr marL="82296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r. 1 Opišite temu - navedite i opišite uzroke i posljedice Domovinskog rata.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r. 2 Usporedite temu sa sličnim događajima - po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čemu je slična, a po čemu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različita.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r. 3 Povežite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temu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 </a:t>
            </a:r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nečim i objasnite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zašto ste tako povezali (primjerice povezati sa političko-društvenim-kulturnim zbivanjima u to vrijeme).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r. 4 Raščlanite bitne elemente teme – navedite ključne elemente u promišljanju teme.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r. 5 Analizirajte važnost teme.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r. 6 Vrednujte pozitivne i negativne strane.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11015"/>
            <a:ext cx="9997440" cy="64711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altLang="en-US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INSERT </a:t>
            </a:r>
            <a:r>
              <a:rPr lang="hr-HR" altLang="en-US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metoda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r-HR" altLang="en-US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</a:t>
            </a:r>
            <a:r>
              <a:rPr lang="hr-HR" altLang="en-US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2400" b="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Interactive Notating System for Effective Reading and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Thinking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hr-HR" altLang="en-US" sz="2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/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Učenicima se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ponudi jedan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pojam/pojava/događaj/proces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 traži se od njih da zapišu sve što im pada na pamet u vezi s tim pojmom (sve što misle da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znaju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ili im pada na pamet). </a:t>
            </a:r>
          </a:p>
          <a:p>
            <a:pPr marL="285750" indent="-285750" algn="just"/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Izmjenjuju svoje ideje s kolegama u klupi, a nakon toga svoja saznanja dijele u formiranim grupama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85750" indent="-285750" algn="just"/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 algn="just"/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Nakon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toga se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učenicima daje 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stručni tekst u kojem trebaju označiti</a:t>
            </a:r>
          </a:p>
          <a:p>
            <a:pPr marL="560070" lvl="1" indent="-285750" algn="just"/>
            <a:r>
              <a:rPr lang="en-US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hr-HR" alt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vačicom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informacija koja potvrđuje ono što su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znali;</a:t>
            </a:r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60070" lvl="1" indent="-285750" algn="just"/>
            <a:r>
              <a:rPr lang="en-US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hr-HR" alt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inus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informacija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proturječi onom što su znali;</a:t>
            </a:r>
          </a:p>
          <a:p>
            <a:pPr marL="560070" lvl="1" indent="-285750" algn="just"/>
            <a:r>
              <a:rPr lang="en-US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hr-HR" alt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lus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nova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informacija;</a:t>
            </a:r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60070" lvl="1" indent="-285750" algn="just"/>
            <a:r>
              <a:rPr lang="en-US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hr-HR" altLang="en-US" sz="24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pitnik</a:t>
            </a:r>
            <a:r>
              <a:rPr lang="hr-HR" altLang="en-US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informacija zbunjuje ili o tome se želi saznati </a:t>
            </a:r>
            <a:r>
              <a:rPr lang="hr-HR" alt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više.</a:t>
            </a:r>
            <a:endParaRPr lang="hr-HR" alt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25120"/>
            <a:ext cx="9922256" cy="6532880"/>
          </a:xfrm>
        </p:spPr>
        <p:txBody>
          <a:bodyPr>
            <a:normAutofit fontScale="40000" lnSpcReduction="20000"/>
          </a:bodyPr>
          <a:lstStyle/>
          <a:p>
            <a:pPr marL="0" indent="0">
              <a:buFont typeface="Arial" charset="0"/>
              <a:buNone/>
            </a:pPr>
            <a:endParaRPr lang="hr-HR" altLang="en-US" sz="3600" dirty="0" smtClean="0"/>
          </a:p>
          <a:p>
            <a:pPr marL="0" indent="0">
              <a:buFont typeface="Arial" charset="0"/>
              <a:buNone/>
            </a:pPr>
            <a:r>
              <a:rPr lang="hr-HR" altLang="en-US" sz="6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 </a:t>
            </a:r>
            <a:r>
              <a:rPr lang="hr-HR" altLang="en-US" sz="6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INSERT metode</a:t>
            </a:r>
          </a:p>
          <a:p>
            <a:pPr marL="0" indent="0">
              <a:buFont typeface="Arial" charset="0"/>
              <a:buNone/>
            </a:pPr>
            <a:endParaRPr lang="hr-HR" altLang="en-US" sz="6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>
              <a:buNone/>
            </a:pPr>
            <a:r>
              <a:rPr lang="hr-HR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Janja </a:t>
            </a:r>
            <a:r>
              <a:rPr lang="hr-HR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Sekula</a:t>
            </a:r>
            <a:r>
              <a:rPr lang="hr-HR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pod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okupacijom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(od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Sarajevskog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primirja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operacije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„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Bljesak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“), 2012,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doktorska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disertacija</a:t>
            </a:r>
            <a:endParaRPr lang="en-US" sz="4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>
              <a:buNone/>
            </a:pPr>
            <a:r>
              <a:rPr lang="hr-HR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altLang="en-US" sz="4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Font typeface="Arial" charset="0"/>
              <a:buNone/>
            </a:pP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pobuna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početkom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1990.-ih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godina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zahvatila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Na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čelu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pobune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dijela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srpskog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stanovništva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demokratska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stranka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(SDS)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području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počinje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djelovati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od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ljeta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1990.,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nakon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Hrvatskoj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održani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višestranački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izbori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Pobunjeni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zapadnoj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radili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tijekom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druge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polovine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1990.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1991.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godine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ustrojavanju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administrativno-teritorijalne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cjeline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činio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prostor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nastanjen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srpskim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stanovništvom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se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protezao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između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rijeka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Save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Drave.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Sredinom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kolovoza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1991.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proglašena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autonomna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oblast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(SAO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 a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istovremeno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području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započinju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oružani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sukobi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trajali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uspostavljanja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primirja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potpisanog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Sarajevu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siječnja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1992.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Hrvatske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snage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uspjele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krajem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1991.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godine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osloboditi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velik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područja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snage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pobunjenih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uz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pomoć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JNA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okupirale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zapadnoj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područje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SAO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svedeno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otprilike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500 km².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Osnivanjem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Republike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Krajine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(RSK)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okupirano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područje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ulazi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njezin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sastav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čineći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jednu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od tri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teritorijalne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jedinice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RSK pod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nazivom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oblast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Zapadna</a:t>
            </a:r>
            <a:r>
              <a:rPr 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Slavonija</a:t>
            </a:r>
            <a:r>
              <a:rPr 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hr-HR" altLang="en-US" sz="4000" i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Font typeface="Arial" charset="0"/>
              <a:buNone/>
            </a:pPr>
            <a:r>
              <a:rPr lang="hr-HR" altLang="en-US" sz="40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altLang="en-US" sz="40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hr-HR" altLang="en-US" sz="40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očitajte tekst i označite</a:t>
            </a:r>
          </a:p>
          <a:p>
            <a:pPr marL="560070" lvl="1" indent="-285750" algn="just"/>
            <a:r>
              <a:rPr lang="en-US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hr-HR" alt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vačicom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hr-HR" alt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informaciju 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koja potvrđuje ono što </a:t>
            </a:r>
            <a:r>
              <a:rPr lang="hr-HR" alt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ste 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znali;</a:t>
            </a:r>
          </a:p>
          <a:p>
            <a:pPr marL="560070" lvl="1" indent="-285750" algn="just"/>
            <a:r>
              <a:rPr lang="en-US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hr-HR" alt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inus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hr-HR" alt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informaciju koja 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proturječi onom što su znali;</a:t>
            </a:r>
          </a:p>
          <a:p>
            <a:pPr marL="560070" lvl="1" indent="-285750" algn="just"/>
            <a:r>
              <a:rPr lang="en-US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hr-HR" alt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lus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hr-HR" alt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novu informaciju;</a:t>
            </a:r>
            <a:endParaRPr lang="hr-HR" altLang="en-US" sz="4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560070" lvl="1" indent="-285750" algn="just"/>
            <a:r>
              <a:rPr lang="en-US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hr-HR" altLang="en-US" sz="4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pitnik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</a:t>
            </a:r>
            <a:r>
              <a:rPr lang="hr-HR" alt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informaciju koja 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zbunjuje ili o tome </a:t>
            </a:r>
            <a:r>
              <a:rPr lang="hr-HR" altLang="en-US" sz="4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želite saznati </a:t>
            </a:r>
            <a:r>
              <a:rPr lang="hr-HR" altLang="en-US" sz="4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više.</a:t>
            </a:r>
          </a:p>
          <a:p>
            <a:pPr marL="0" indent="0">
              <a:buFont typeface="Arial" charset="0"/>
              <a:buNone/>
            </a:pPr>
            <a:endParaRPr lang="hr-HR" altLang="en-US" sz="3400" i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Font typeface="Arial" charset="0"/>
              <a:buNone/>
            </a:pPr>
            <a:endParaRPr lang="en-US" altLang="en-US" sz="3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Font typeface="Arial" charset="0"/>
              <a:buNone/>
            </a:pPr>
            <a:r>
              <a:rPr lang="hr-HR" altLang="en-US" sz="3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altLang="en-US" sz="3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8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9988" y="165324"/>
            <a:ext cx="9545926" cy="599922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Recipročno poučavanje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mogućava da se svi učenici nađu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 ulozi onoga koji poučava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 pritom vode ostale iz skupine kroz tekst. Obavlja se u grupama od 4 do 7 sudionika. Svi imaju isti tekst i izmjenjuju se kao predavači. 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Uloga onoga tko preuzima ulogu nastavnika je: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(1) sažeti što je pročitano;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(2) smisliti nekoliko pitanja o pročitanom odlomku i tražiti od drugih da odgovore na njih;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(3) razjasniti problem u vezi s kojim drugi sudionici iz skupine nisu sigurni;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(4) predvidjeti sadržaj koji slijedi;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(5) zadati svima da (u sebi) pročitaju sljedeći odlomak i prozvati slijedećeg sudionika koji preuzima ulogu predavača. </a:t>
            </a:r>
          </a:p>
          <a:p>
            <a:pPr algn="just"/>
            <a:endParaRPr lang="hr-H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277091"/>
            <a:ext cx="10290602" cy="6580909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Slagalica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Razred je podijeljen u grupe,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tzv. matične skupine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Tema koja se proučava podijeljena je na četiri dijela. Unutar matične skupine sudionici su podijeljeni, na primjer, brojevima – jedinice, dvojke, trojke, četvorke. Svaki sudionik dobije neki dio teksta i svi oni kojima je dodijeljen isti broj premještaju se i čine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tzv. ekspertnu skupinu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koji zajedno rade na istom dijelu teksta i postaju eksperti iz tog dijela. 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Ekspertna skupina proučava svoj dio teksta i planira učinkovite načine za poučavanje važnim informacijama u svojim matičnim skupinama kada se vrate u njih. Po završetku vraćaju se iz ekspertnih skupina u matične skupine i poučavaju ostale studente sadržaju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Primjena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metode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Slagalica</a:t>
            </a:r>
            <a:endParaRPr lang="en-US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Povod</a:t>
            </a:r>
            <a:r>
              <a:rPr lang="en-US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uzroci</a:t>
            </a:r>
            <a:r>
              <a:rPr lang="en-US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Domovinskog</a:t>
            </a:r>
            <a:r>
              <a:rPr lang="en-US" sz="2400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rata</a:t>
            </a:r>
            <a:endParaRPr lang="en-US" sz="2400" i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2400" i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19072" y="534739"/>
            <a:ext cx="5340096" cy="542544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Tekst</a:t>
            </a:r>
            <a:r>
              <a:rPr lang="en-US" sz="1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1.</a:t>
            </a:r>
          </a:p>
          <a:p>
            <a:pPr marL="82296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Među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vojnicima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Jedrene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vlada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ponosno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uzdignuto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raspoloženje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Dugo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putovanje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impruža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prostor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predah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između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dvije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Spremno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tipičnom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živosti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ulaze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razgovore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sasvjetinom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promatra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govori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jezik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vojnicima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polupoznat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„Kao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politički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kolege,protivim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ratu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rekao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mi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socijalist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Beogradu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„Ali rat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činjenica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razliku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od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većine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mojihkolega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ne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zanemariti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činjenicu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rat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ostaviti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vrlo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važan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trag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narodnu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svijest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svega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važno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jezbližavanje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među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bugarskim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vojskama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Naime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vojske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to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narodi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Glavno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prokletstvoBalkanskog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poluotoka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napetost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između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Bugara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(...) [T]o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bratstvo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bojnog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postatikamen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temeljac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buduće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balkanske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federacije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ne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dinastičke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diplomatske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već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federacije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naroda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.“„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Ispod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prozora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glazbeni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odredi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sviraju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rusku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himnu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nakon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već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odsvirali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bugarsku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isrpsku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Kad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se od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zvukova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izraditi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natpis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ruska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himna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sigurno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pružala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najpogodniji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natpis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politikevladajućih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slojeva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Bugarskoj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Srbiji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Jer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(...)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unatoč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pobjedama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izborili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balkanski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saveznici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političkimoćnici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ovdje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nadaju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dobrohotnoj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skorijoj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brzoj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intervenciji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Rusije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Imaju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svoje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razloge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„Koji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supolitički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ciljevi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ratova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?“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zapitao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Beogradu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pa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ponovno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ovdje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Sofiji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misleći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prošle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sadašnje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buduće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ministre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Imaju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jednu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istu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formulu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odgovor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„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Boljitak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velikog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udjela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naše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kršćanske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braće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Turskoj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“.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razgovora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jednim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vojnikom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- „U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taktičkim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priručnicima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striktno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objašnjeno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predviđeno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odredovdje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zapovjednik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ondje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neprijateljska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pozicija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toliko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koraka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udaljena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opkoljujući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pokret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krila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izveden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utoliko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minuta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No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treći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ratovanja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čak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tijekom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drugog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dana,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skoro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ništa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od toga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preživjelo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želim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reći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taktička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teorija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beskorisna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Ne,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vladala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potpuna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anarhija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bez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prethodne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uvježbanosti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Naime,upravo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zato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elementi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organizacije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reda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njih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usađeni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sistem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održao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usred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navodno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kaotične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spontanosti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Ali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razlika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između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matematičkih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apstrakcija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udžbenika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stvarnosti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kretnji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golema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Ulomci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pisama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Lava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Trockog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putovao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zaraćenim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zemljama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tijekom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Balkanskih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ratova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Weissmann,George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–Williams, Duncan (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ur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.). The Balkan Wars, 1912-13: The War Correspondence of Leon Trotsky.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NewYork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1980.</a:t>
            </a:r>
          </a:p>
          <a:p>
            <a:pPr algn="just"/>
            <a:endParaRPr lang="en-US" sz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193280" y="172720"/>
            <a:ext cx="4826000" cy="668527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Tekst</a:t>
            </a:r>
            <a:r>
              <a:rPr lang="en-US" sz="1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2.</a:t>
            </a:r>
          </a:p>
          <a:p>
            <a:pPr marL="82296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Sarajevo.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Prilikom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današnje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vožnje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Njegova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c.[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arsko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]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kr.[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aljevsko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]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gospodina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nadvojvode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Franje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Ferdinanda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Njenog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vojvotkinje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Hohenberg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uspjelo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unatoč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izuzetno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obuhvatno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primijenjenimmjerama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sigurnosti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jednom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tamošnjem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štamparu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tijekom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vožnje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Apelovoj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obali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doći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malepucnjave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baciti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veću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bombu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c.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janalazili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Eksplozije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uspjele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stražnjem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bočni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ađutant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potpukovnik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von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Merizzi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grofBoos-Waldeck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vjerojatno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još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nekoliko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osoba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publike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lagano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ranjeni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Kod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daljnje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vožnje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nakon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Vijećniceželjelo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Njegovo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c.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posjetiti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potpukovnika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Merizzija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garnizonskoj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bolnici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bio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doveden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Tijekom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vožnje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srednjoškolac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neposredne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blizine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zapucao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prema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autu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pogodio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kako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Njegovo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ja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naredio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se auto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odveze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obližnji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Konak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gdje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bilaliječnička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pomoć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no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c.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Njeno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Veličanstvo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preminuli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unutar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sljedećih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četvrt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sata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 algn="just"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Pismo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Oskara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Potioreka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vojnog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guvernera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Bosne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Hercegovine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austrougarskom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ministru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financija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Leonu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Bilinskom</a:t>
            </a:r>
            <a:r>
              <a:rPr lang="en-US" sz="1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 28.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lipnja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1914. Ludwig Bittner – Alfred Francis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Přibram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– Heinrich Ritter von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Srbik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ur.Österreich-Ungarns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Aussenpolitik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von der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Bosnischen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Krise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1908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bis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zum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Kriegsausbruch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1914.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8. Wien,1974.: 208. (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Prijevod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njemačkog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Šimetin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Šegvić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algn="just"/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240" y="3108960"/>
            <a:ext cx="6532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„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40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375920"/>
            <a:ext cx="4923536" cy="5811520"/>
          </a:xfrm>
        </p:spPr>
        <p:txBody>
          <a:bodyPr>
            <a:normAutofit fontScale="40000" lnSpcReduction="20000"/>
          </a:bodyPr>
          <a:lstStyle/>
          <a:p>
            <a:pPr marL="82296" indent="0" algn="just">
              <a:buNone/>
            </a:pP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Tekst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3. </a:t>
            </a:r>
          </a:p>
          <a:p>
            <a:pPr marL="82296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Atentat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izveden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nećaka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izravna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posljedica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agitacije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ruskih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panslavista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s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jedinim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ciljem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oslabi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Trojni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savez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Carstvo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uništi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Sudeći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dosadašnjim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saznanjima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u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Sarajevu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nije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pojedinac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doveo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umorstva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nego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radilo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 dobro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organiziranoj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zavjeri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čiji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konci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Beograda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sežu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pase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bez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dvojbe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unatoč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tome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vjerojatno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nemoguće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dokazati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suučesništvo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vlade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može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zaključitida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vlada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usmjerena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ujedinjenje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južnih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Slavena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pod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srpskom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zastavom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takve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zločine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podupirete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takvo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održi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li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dulje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trajna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opasnost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dinastiju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zemlje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(...)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Budućanastojanja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vlade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moraju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usmjeriti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izoliranje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smanjenje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Srbije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(...). Pod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zaštitom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Trojnog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saveza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mogao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uspostaviti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balkanski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savez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čiji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cilj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suzbijanje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panslavenske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poplave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našim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zemljama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osigurati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taj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način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No to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moći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dogoditi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tek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kada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Srbija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trenutno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predstavlja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jezgru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panslavenske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politike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prestane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faktor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moći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Balkanu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I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vjerojatno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nakon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najnovijih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strašnih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događaja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Bosni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uvjerio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Srbijom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moguće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pomirenje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suprotnosti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od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razdvajaju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jeodržanje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mirovne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politike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europskih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vladara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dovedeno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opasnost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dok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god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taj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epicentar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zločinačke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agitacije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Beogradu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nekažnjeno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opstaje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Ulomak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pisma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Franje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Josipa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I.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caru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Vilimu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II.Lautemann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Wolfgang –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Schlenke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Manfred (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.). Geschichte in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Quellen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Weltkriege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und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Revolutionen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1914-1945,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svezak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5.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München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1961.: 13. (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Prijevod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Šimetin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Šegvić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82296" indent="0" algn="just">
              <a:buNone/>
            </a:pPr>
            <a:r>
              <a:rPr lang="en-US" b="1" dirty="0" err="1" smtClean="0">
                <a:latin typeface="Times New Roman" charset="0"/>
                <a:ea typeface="Times New Roman" charset="0"/>
                <a:cs typeface="Times New Roman" charset="0"/>
              </a:rPr>
              <a:t>Tekst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4.</a:t>
            </a:r>
          </a:p>
          <a:p>
            <a:pPr marL="82296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„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Dragi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oče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marL="82296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Danas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čestitke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danas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Pobjede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ne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američki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narod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nego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većinu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svijeta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punoprije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negoli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dođe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tebe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radosna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vijest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jutros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saznali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da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potpisala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primirje,biti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obznanjena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Reći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dobrodošle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vijesti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čisto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umanjivanje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 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ovdje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ta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vijest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dočekana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sizljevom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oduševljenja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Na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neki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način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dana 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očekivali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čuli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kako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stvari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stoje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pitanje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vremena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A da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okolišala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američku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vojsku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značilo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put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Berlinu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ondje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bismo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sigurno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otišli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batinajući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lijeve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desne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pa bi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kraju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bila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sasvim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ogoljena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Kad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počela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ovaj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grozan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rat,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očito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umu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imali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ideju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jedina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nacija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svijetu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ćesa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svojim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metodama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maltretiranja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pokoriti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no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ubrzo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počeli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shvaćati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je to,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otkako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gospodarizainteresirali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bio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san.</a:t>
            </a:r>
          </a:p>
          <a:p>
            <a:pPr marL="82296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(...)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Večeras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najponosniji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ljudi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zahvaljujemo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Bogu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sačuvao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ponosni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jedozvoljeno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sudjelovati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tom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divnom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sukobu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nadamo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vjerujemo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kojem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ostalipošteđeni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sigurno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vratiti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svojim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kućama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daleko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(...)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drago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smo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saznali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kod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kuće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nema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gripe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se grad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vraća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svoje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stare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oblike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Šaljemti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papir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koji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malo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pojasniti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što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ovdje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kod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nas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misli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Kaiseru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[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njemačkom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caru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op. prev.].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Nije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lineobično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 je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kraj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došao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jedanaestom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jedanaestog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dana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jedanaestog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mjeseca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Dobrog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zdravlja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inadam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se da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tako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svi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vi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kod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kuće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Srdačno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Joe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2296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“Pismo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američkog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vodnika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Josepha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Duffyja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svojem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ocu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prestanka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rata Stuart, Richards, J.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Pennsylvanian Voices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of the Great War: Letters, Stories and Oral Histories of World War I. Jefferson-London. 2002.: 176.</a:t>
            </a:r>
          </a:p>
          <a:p>
            <a:pPr algn="just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6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4000" dirty="0" smtClean="0">
                <a:latin typeface="Times New Roman" charset="0"/>
                <a:ea typeface="Times New Roman" charset="0"/>
                <a:cs typeface="Times New Roman" charset="0"/>
              </a:rPr>
              <a:t>Promjena paradigme procesa poučavanja i učenja</a:t>
            </a:r>
            <a:endParaRPr lang="hr-HR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85974" y="3143250"/>
            <a:ext cx="9699625" cy="614364"/>
          </a:xfrm>
        </p:spPr>
        <p:txBody>
          <a:bodyPr rtlCol="0">
            <a:noAutofit/>
          </a:bodyPr>
          <a:lstStyle/>
          <a:p>
            <a:pPr rtl="0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hr-HR" sz="4000" dirty="0" err="1" smtClean="0">
                <a:latin typeface="Times New Roman" charset="0"/>
                <a:ea typeface="Times New Roman" charset="0"/>
                <a:cs typeface="Times New Roman" charset="0"/>
              </a:rPr>
              <a:t>ompetencije</a:t>
            </a:r>
            <a:r>
              <a:rPr lang="hr-HR" sz="4000" dirty="0" smtClean="0">
                <a:latin typeface="Times New Roman" charset="0"/>
                <a:ea typeface="Times New Roman" charset="0"/>
                <a:cs typeface="Times New Roman" charset="0"/>
              </a:rPr>
              <a:t> predavača za 21. stoljeće</a:t>
            </a:r>
            <a:endParaRPr lang="hr-HR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731" y="253218"/>
            <a:ext cx="8716015" cy="562995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Obrnuta  učionica (</a:t>
            </a:r>
            <a:r>
              <a:rPr lang="hr-HR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eng</a:t>
            </a:r>
            <a:r>
              <a:rPr lang="hr-HR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Flipped</a:t>
            </a:r>
            <a:r>
              <a:rPr lang="hr-HR" sz="2400" b="1" i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b="1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hr-HR" sz="2400" b="1" i="1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lassroom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82296" indent="0" algn="just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Model nastave kojim se prva izloženost nastavnog materijala stječe samostalno u svojim domovima u obliku “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domaće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zadaće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”, a na nastavi učenici sintetiziraju, analiziraju te rješavaju probleme i nejasnoće oko gradiva. 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 satima raspravljaju, postavljaju pitanja nastavniku o onome što su radili kod kuće</a:t>
            </a:r>
            <a:r>
              <a:rPr lang="en-GB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just"/>
            <a:endParaRPr lang="en-GB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449943"/>
            <a:ext cx="9997440" cy="5798457"/>
          </a:xfrm>
        </p:spPr>
        <p:txBody>
          <a:bodyPr/>
          <a:lstStyle/>
          <a:p>
            <a:pPr marL="82296" indent="0" algn="just">
              <a:buNone/>
            </a:pPr>
            <a:r>
              <a:rPr lang="hr-HR" sz="24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Intervju ili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anketa</a:t>
            </a:r>
          </a:p>
          <a:p>
            <a:pPr marL="82296" indent="0" algn="just">
              <a:buNone/>
            </a:pPr>
            <a:endParaRPr lang="hr-HR" sz="24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rza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razmjena mišljenja i/ili informacija.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ježba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komunikacijskih vještina i vještina slušanja.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Svrha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onavljanje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gradiva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ažimanje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gradiva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zdvajanje problema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znošenje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mišljenja…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33829"/>
            <a:ext cx="9997440" cy="6524171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hr-HR" sz="22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…ILI</a:t>
            </a:r>
          </a:p>
          <a:p>
            <a:pPr algn="just"/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Prikupljanje informacija o određenoj temi</a:t>
            </a:r>
          </a:p>
          <a:p>
            <a:pPr marL="82296" indent="0" algn="just">
              <a:buNone/>
            </a:pPr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Informacije se mogu prikupiti od:</a:t>
            </a:r>
          </a:p>
          <a:p>
            <a:pPr marL="356616" lvl="1" indent="0" algn="just">
              <a:buNone/>
            </a:pPr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stručnjaka ili </a:t>
            </a:r>
            <a:endParaRPr lang="en-US" sz="2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</a:t>
            </a:r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ljudi koji ne posjeduju određeno znanje o toj tematici</a:t>
            </a:r>
            <a:r>
              <a:rPr lang="hr-HR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356616" lvl="1" indent="0" algn="just">
              <a:buNone/>
            </a:pPr>
            <a:endParaRPr lang="en-US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Rezultati se mogu predstaviti na različite načine:</a:t>
            </a:r>
            <a:endParaRPr lang="en-US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predstavljanje ostalim kolegama u pismenoj ili usmenoj formi; </a:t>
            </a:r>
            <a:endParaRPr lang="en-US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pisanje novinskog članka; </a:t>
            </a:r>
            <a:endParaRPr lang="en-US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izrada </a:t>
            </a:r>
            <a:r>
              <a:rPr lang="hr-HR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postera</a:t>
            </a:r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 </a:t>
            </a:r>
            <a:endParaRPr lang="en-US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nešto drugo. </a:t>
            </a:r>
            <a:endParaRPr lang="en-US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6616" lvl="1" indent="0" algn="just">
              <a:buNone/>
            </a:pPr>
            <a:r>
              <a:rPr lang="hr-HR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257" y="404664"/>
            <a:ext cx="9559993" cy="5767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Novinski članak</a:t>
            </a:r>
          </a:p>
          <a:p>
            <a:pPr marL="0" indent="0" algn="just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Novinski članak sastoji se od sljedećih dijelova: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naslov: treba biti kratak i jasan;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uvodna rečenica koja kratko i precizno opisuje šta se nalazi u tekstu;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autori: tko je napisao članak?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glavni tekst: sam članak;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podnaslovi: pomažu čitaocima da vide „poglavlja”; </a:t>
            </a:r>
          </a:p>
          <a:p>
            <a:pPr marL="426645" lvl="1" indent="0" algn="just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–  slika: ilustrativna slika vezana za temu teksta s kratkim objašnjenjem ispod nje. </a:t>
            </a:r>
          </a:p>
          <a:p>
            <a:pPr marL="0" indent="0" algn="just">
              <a:buNone/>
            </a:pPr>
            <a:endParaRPr lang="hr-H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ZAHVALJUJEM NA PAŽNJI I </a:t>
            </a:r>
            <a:r>
              <a:rPr lang="en-US" sz="4400" b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SUDJELOVANJU !</a:t>
            </a:r>
            <a:endParaRPr lang="en-US" sz="4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ŠTO JE ZA VAS…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…Učenje?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____________________________________________________________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____________________________________________________________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Poučavanje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____________________________________________________________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____________________________________________________________</a:t>
            </a:r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465221"/>
            <a:ext cx="9997440" cy="578317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 ključna obilježja „nove kulture učenja“ 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Palekčić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(2015.) navodi: </a:t>
            </a:r>
          </a:p>
          <a:p>
            <a:pPr marL="82296" indent="0">
              <a:buNone/>
            </a:pPr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prijelaz s poučavanja na učenje; </a:t>
            </a:r>
          </a:p>
          <a:p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isticanje važnosti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samoorganiziranog učenja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nasuprot učenja vođenog od nastavnika;</a:t>
            </a:r>
          </a:p>
          <a:p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konstruktivističko razumijevanje učenja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kao iznalaženja i otkrivanja; </a:t>
            </a:r>
          </a:p>
          <a:p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odbacivanje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posredovanja takozvanog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„tromoga znanja“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novi nastavni oblici, strategije, metode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izmijenjena 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temeljna funkcija </a:t>
            </a:r>
            <a:r>
              <a:rPr lang="hr-HR" sz="2400" b="1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uloge nastavnika/predavača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hr-HR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94" y="352926"/>
            <a:ext cx="9970489" cy="5895474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Pored tradicionalne uloge da kompetentno tumači sadržaje u suvremenoj nastavi onaj koji poučava treba biti u stanju:</a:t>
            </a:r>
          </a:p>
          <a:p>
            <a:pPr algn="just"/>
            <a:endParaRPr lang="hr-HR" sz="24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Osmišljavati proces učenja (planiranje i pripremanje nastave/učenja);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Organizirati proces učenja (daje zaduženja, koordinira učenje i sl.);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Voditi i usmjeravati proces učenja (diskutira, dodatno motivira, usmjerava aktivnosti i sl.);</a:t>
            </a:r>
          </a:p>
          <a:p>
            <a:pPr algn="just"/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Procjenjivati efikasnost učenja i prilagođavati učenje specifičnim potrebama i mogućnostima onih koji uče (evaluacija i </a:t>
            </a:r>
            <a:r>
              <a:rPr lang="hr-HR" sz="24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samoevaluacija</a:t>
            </a:r>
            <a:r>
              <a:rPr lang="hr-HR" sz="24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049" y="144009"/>
            <a:ext cx="9997440" cy="1143000"/>
          </a:xfrm>
        </p:spPr>
        <p:txBody>
          <a:bodyPr>
            <a:noAutofit/>
          </a:bodyPr>
          <a:lstStyle/>
          <a:p>
            <a:pPr marL="82296" indent="0"/>
            <a:r>
              <a:rPr lang="hr-HR" sz="2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Razvrstajte </a:t>
            </a:r>
            <a:r>
              <a:rPr lang="hr-HR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 tablicu</a:t>
            </a:r>
            <a:br>
              <a:rPr lang="hr-HR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r-HR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TRADICIONALNI PRISTUP USMJEREN NA </a:t>
            </a:r>
            <a:r>
              <a:rPr lang="hr-HR" sz="2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UČITELJA </a:t>
            </a:r>
            <a:r>
              <a:rPr lang="hr-HR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 SADRŽAJ vs. SUVREMENI PRISTUP USMJEREN NA </a:t>
            </a:r>
            <a:r>
              <a:rPr lang="hr-HR" sz="2000" b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UČENIKA</a:t>
            </a:r>
            <a:r>
              <a:rPr lang="hr-HR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hr-HR" sz="2000" b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14049" y="1099456"/>
          <a:ext cx="9997440" cy="557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720"/>
                <a:gridCol w="4998720"/>
              </a:tblGrid>
              <a:tr h="5577115">
                <a:tc>
                  <a:txBody>
                    <a:bodyPr/>
                    <a:lstStyle/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Važni su ulazni podaci - predmetni sadržaj.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Važni su rezultati - ishodi učenja.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Poučavanje se shvaća kao jednosmjerni prijenos znanja s ciljem zapamćivanja što većeg broja informacija u određenom području.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Poučavanje se shvaća kao proces u kojem onaj koji uči stječe novo razumijevanje svijeta i sebe.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Sadržaj je unaprijed zadan i neupitan.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 Predavač ne vodi računa o predznanjima i mogućnostima učenika.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 Sadržaj je važan, ali je važnije uočavanje smisla aktivnim stavom i primjenom.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 Predavač fleksibilno prilagođava sadržaje učenikovim predznanjima i jakim stranama.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9. Glavni izazov: količina informacija koju treba prenijeti u ograničenom vremenu. </a:t>
                      </a:r>
                    </a:p>
                    <a:p>
                      <a:pPr marL="82296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 Glavni izazov: prepoznavanje i uklanjanje prepreka koje otežavaju razumijevanje i postizanje željenih ishoda učenja. </a:t>
                      </a:r>
                    </a:p>
                    <a:p>
                      <a:pPr marL="82296" indent="0">
                        <a:buNone/>
                      </a:pPr>
                      <a:endParaRPr lang="hr-HR" sz="1600" b="1" dirty="0" smtClean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 Odgovornost za neuspješan proces učenja je na onome tko uči.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 Učitelj se smatra suodgovornim za neuspjeh učenika. Učitelj vjeruje kako svaki učenik ima kapacitet za učenje.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13. Osobine učitelja: dobro poznavanje područja, autoritaran stil vođenja, superioran stav prema studentima, daje općenite i nejasne povratne informacije o napredovanju.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 Osobine učitelja: uz poznavanje područja ima razvijene i predavačke kompetencije i entuzijazam za poučavanje. Studente vodi demokratskim stilom uz uzajamno poštovanje; daje konkretne i upotrebljive informacije o napredovanju.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 Ishodi poučavanja: učenik koji posjeduje puno činjeničnog, razmrvljenog znanja koje teško može primijeniti. </a:t>
                      </a:r>
                    </a:p>
                    <a:p>
                      <a:pPr marL="82296" indent="0">
                        <a:buNone/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16. Ishodi poučavanja: samostalan i samopouzdan učenik koji je spreman na cjeloživotno učenje. </a:t>
                      </a:r>
                    </a:p>
                    <a:p>
                      <a:pPr marL="82296" indent="0">
                        <a:buNone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4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ložak dizajna s prešanim lišćem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51_TF03460542" id="{ACCB9517-0F4B-4BAA-B7EE-D40193552C42}" vid="{3989B378-2470-4B83-B2C8-27376205C304}"/>
    </a:ext>
  </a:extLst>
</a:theme>
</file>

<file path=ppt/theme/theme2.xml><?xml version="1.0" encoding="utf-8"?>
<a:theme xmlns:a="http://schemas.openxmlformats.org/drawingml/2006/main" name="Tema sustava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Slajdovi s motivom prešanog lišća</Template>
  <TotalTime>16945</TotalTime>
  <Words>3735</Words>
  <Application>Microsoft Macintosh PowerPoint</Application>
  <PresentationFormat>Widescreen</PresentationFormat>
  <Paragraphs>415</Paragraphs>
  <Slides>54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Century Gothic</vt:lpstr>
      <vt:lpstr>LucidaGrande</vt:lpstr>
      <vt:lpstr>Times New Roman</vt:lpstr>
      <vt:lpstr>Verdana</vt:lpstr>
      <vt:lpstr>Wingdings 2</vt:lpstr>
      <vt:lpstr>Arial</vt:lpstr>
      <vt:lpstr>Predložak dizajna s prešanim lišćem</vt:lpstr>
      <vt:lpstr>STRATEGIJE ZA AKTIVNO POUČAVANJE I UČENJE O DOMOVINSKOM RATU</vt:lpstr>
      <vt:lpstr>PowerPoint Presentation</vt:lpstr>
      <vt:lpstr>PowerPoint Presentation</vt:lpstr>
      <vt:lpstr>TEME</vt:lpstr>
      <vt:lpstr>Promjena paradigme procesa poučavanja i učenja</vt:lpstr>
      <vt:lpstr>ŠTO JE ZA VAS…</vt:lpstr>
      <vt:lpstr>PowerPoint Presentation</vt:lpstr>
      <vt:lpstr>PowerPoint Presentation</vt:lpstr>
      <vt:lpstr>Razvrstajte u tablicu TRADICIONALNI PRISTUP USMJEREN NA UČITELJA I SADRŽAJ vs. SUVREMENI PRISTUP USMJEREN NA UČENIKA </vt:lpstr>
      <vt:lpstr>PowerPoint Presentation</vt:lpstr>
      <vt:lpstr>  Aktivno i suradničko učenje</vt:lpstr>
      <vt:lpstr>PowerPoint Presentation</vt:lpstr>
      <vt:lpstr>PowerPoint Presentation</vt:lpstr>
      <vt:lpstr>Osnovna načela aktivnog učenja</vt:lpstr>
      <vt:lpstr>Osnove suradničkog učenja</vt:lpstr>
      <vt:lpstr>Koji od kvadrata predstavlja suradničko učenje i zašto?</vt:lpstr>
      <vt:lpstr>PowerPoint Presentation</vt:lpstr>
      <vt:lpstr>PowerPoint Presentation</vt:lpstr>
      <vt:lpstr>PowerPoint Presentation</vt:lpstr>
      <vt:lpstr>Metode aktivnog i suradničkog učenja</vt:lpstr>
      <vt:lpstr>PowerPoint Presentation</vt:lpstr>
      <vt:lpstr>KRITERIJI ODABIRA METODA RADA</vt:lpstr>
      <vt:lpstr>UVODNE METODE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https://www.youtube.com/watch?v=JDdLSPqlgNI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Promjena paradigme procesa poučavanja i učenja</dc:title>
  <dc:creator>Rona Bušljeta</dc:creator>
  <cp:lastModifiedBy>Rona Bušljeta</cp:lastModifiedBy>
  <cp:revision>254</cp:revision>
  <dcterms:created xsi:type="dcterms:W3CDTF">2019-10-15T18:11:29Z</dcterms:created>
  <dcterms:modified xsi:type="dcterms:W3CDTF">2023-05-29T20:22:37Z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